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1"/>
  </p:sldMasterIdLst>
  <p:sldIdLst>
    <p:sldId id="256" r:id="rId2"/>
    <p:sldId id="258" r:id="rId3"/>
    <p:sldId id="259" r:id="rId4"/>
    <p:sldId id="270" r:id="rId5"/>
    <p:sldId id="267" r:id="rId6"/>
    <p:sldId id="260" r:id="rId7"/>
    <p:sldId id="261" r:id="rId8"/>
    <p:sldId id="262" r:id="rId9"/>
    <p:sldId id="264" r:id="rId10"/>
    <p:sldId id="265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8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C33F3CA-C7E3-432D-9282-18F13836509A}" type="datetime1">
              <a:rPr lang="en-US" smtClean="0"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4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6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495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3/1/2021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7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m0b_ijaYMQ?feature=oembed" TargetMode="Externa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otnjl_XP7c?feature=oembed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5E47-DC37-254A-B04F-5208BDAB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2">
                    <a:alpha val="80000"/>
                  </a:schemeClr>
                </a:solidFill>
              </a:rPr>
              <a:t>Mars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C2E6A-0045-6E4D-8C15-08B588F164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chemeClr val="tx2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9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C73A6-92CE-1D4B-9E3F-C0834176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Rotation</a:t>
            </a:r>
          </a:p>
        </p:txBody>
      </p:sp>
      <p:pic>
        <p:nvPicPr>
          <p:cNvPr id="7170" name="Picture 2" descr="Martian Orbit affects Climate">
            <a:extLst>
              <a:ext uri="{FF2B5EF4-FFF2-40B4-BE49-F238E27FC236}">
                <a16:creationId xmlns:a16="http://schemas.microsoft.com/office/drawing/2014/main" id="{4094B386-FEE0-A543-8A3F-33AA695C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418" y="640080"/>
            <a:ext cx="3883622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1E34-F9DE-6647-B9C8-8893FB5BB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 day on Mars lasts   24 Earth hours &amp; 37 minutes</a:t>
            </a:r>
          </a:p>
          <a:p>
            <a:r>
              <a:rPr lang="en-US" sz="1800" dirty="0"/>
              <a:t>A year on Mars is 687 Earth days</a:t>
            </a:r>
          </a:p>
          <a:p>
            <a:endParaRPr lang="en-US" sz="1800" dirty="0"/>
          </a:p>
          <a:p>
            <a:r>
              <a:rPr lang="en-US" sz="1800" dirty="0"/>
              <a:t>Its orbit is very elliptical</a:t>
            </a:r>
          </a:p>
          <a:p>
            <a:endParaRPr lang="en-US" sz="1800" dirty="0"/>
          </a:p>
          <a:p>
            <a:r>
              <a:rPr lang="en-US" sz="1800" dirty="0"/>
              <a:t>Seasons on Mars are extreme</a:t>
            </a:r>
          </a:p>
          <a:p>
            <a:pPr lvl="1"/>
            <a:r>
              <a:rPr lang="en-US" sz="1600" dirty="0"/>
              <a:t>Northern hemisphere – long, mild summers &amp; short, cold winters</a:t>
            </a:r>
          </a:p>
          <a:p>
            <a:pPr lvl="1"/>
            <a:r>
              <a:rPr lang="en-US" sz="1600" dirty="0"/>
              <a:t>Southern hemisphere – short, very hot summers &amp; long, very cold winters</a:t>
            </a:r>
          </a:p>
          <a:p>
            <a:endParaRPr lang="en-US" sz="18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945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8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0" name="Oval 29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30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A49CD0-008F-174D-8706-01BD90E4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Mission to Mars!</a:t>
            </a:r>
          </a:p>
        </p:txBody>
      </p:sp>
      <p:pic>
        <p:nvPicPr>
          <p:cNvPr id="5" name="Online Media 4" descr="Watch NASA’s Perseverance Rover Land on Mars!">
            <a:hlinkClick r:id="" action="ppaction://media"/>
            <a:extLst>
              <a:ext uri="{FF2B5EF4-FFF2-40B4-BE49-F238E27FC236}">
                <a16:creationId xmlns:a16="http://schemas.microsoft.com/office/drawing/2014/main" id="{11A492A1-8023-114A-B0D2-B807304D49B6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33999" y="1481429"/>
            <a:ext cx="6912217" cy="39054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35AC2-5F15-554D-BBAD-CFD48BB64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5805" y="2121408"/>
            <a:ext cx="3677263" cy="4092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/>
              <a:t>We have been sending probes and rovers to mars since the 1960s</a:t>
            </a:r>
          </a:p>
          <a:p>
            <a:r>
              <a:rPr lang="en-US" sz="1600"/>
              <a:t>So has Russia, India, and Japan</a:t>
            </a:r>
          </a:p>
          <a:p>
            <a:endParaRPr lang="en-US" sz="1600"/>
          </a:p>
          <a:p>
            <a:r>
              <a:rPr lang="en-US" sz="1600"/>
              <a:t>Perseverance rover landed on Mars on February 18, 2021</a:t>
            </a:r>
          </a:p>
          <a:p>
            <a:r>
              <a:rPr lang="en-US" sz="1600"/>
              <a:t>Start video at 1 hour 40 seconds</a:t>
            </a:r>
          </a:p>
        </p:txBody>
      </p:sp>
    </p:spTree>
    <p:extLst>
      <p:ext uri="{BB962C8B-B14F-4D97-AF65-F5344CB8AC3E}">
        <p14:creationId xmlns:p14="http://schemas.microsoft.com/office/powerpoint/2010/main" val="260288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09C7-B2C3-5844-9B3F-EF8DD70D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A9AFA-65A8-B74D-B39F-E44CE69E5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Mars lost its atmosphere when it lost its magnetic field</a:t>
            </a:r>
          </a:p>
          <a:p>
            <a:endParaRPr lang="en-US" dirty="0"/>
          </a:p>
          <a:p>
            <a:r>
              <a:rPr lang="en-US" dirty="0"/>
              <a:t>We just heard the 1</a:t>
            </a:r>
            <a:r>
              <a:rPr lang="en-US" baseline="30000" dirty="0"/>
              <a:t>st</a:t>
            </a:r>
            <a:r>
              <a:rPr lang="en-US" dirty="0"/>
              <a:t> sounds of wind on Mars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08A4F156-1367-BD40-87D3-F672F8172D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069" y="2194560"/>
            <a:ext cx="5246708" cy="29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nline Media 4" descr="Listen to the first sounds recorded on Mars">
            <a:hlinkClick r:id="" action="ppaction://media"/>
            <a:extLst>
              <a:ext uri="{FF2B5EF4-FFF2-40B4-BE49-F238E27FC236}">
                <a16:creationId xmlns:a16="http://schemas.microsoft.com/office/drawing/2014/main" id="{CAB36434-E5EF-EF4D-920A-D437C96304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9848" y="418338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5EDD-848C-B149-AA7B-E50A7E06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6E98A-714B-C047-9BEA-9CDF451C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en-US" dirty="0"/>
              <a:t>Mars, the Roman God of War</a:t>
            </a:r>
          </a:p>
          <a:p>
            <a:pPr lvl="1"/>
            <a:r>
              <a:rPr lang="en-US" dirty="0"/>
              <a:t>functions encompassed love, beauty, desire, sex, fertility, prosperity, and victory.</a:t>
            </a:r>
          </a:p>
        </p:txBody>
      </p:sp>
      <p:pic>
        <p:nvPicPr>
          <p:cNvPr id="4" name="Picture 4" descr="Mars - Roman Mythology">
            <a:extLst>
              <a:ext uri="{FF2B5EF4-FFF2-40B4-BE49-F238E27FC236}">
                <a16:creationId xmlns:a16="http://schemas.microsoft.com/office/drawing/2014/main" id="{A4EFAD23-706D-5147-989B-B190C5E6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841500"/>
            <a:ext cx="3606800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CAA6-9352-5841-B3DA-8A04E47E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CC516-67ED-A34D-A7DD-07F676470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Mass:      5.97 x 10</a:t>
            </a:r>
            <a:r>
              <a:rPr lang="en-US" sz="2800" baseline="30000" dirty="0"/>
              <a:t>24</a:t>
            </a:r>
            <a:r>
              <a:rPr lang="en-US" sz="2800" dirty="0"/>
              <a:t> kg		15% the mass of Earth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Radius:   6371 km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Distance from the Sun:    238.21 million km</a:t>
            </a:r>
          </a:p>
          <a:p>
            <a:endParaRPr lang="en-US" sz="2800" dirty="0"/>
          </a:p>
          <a:p>
            <a:r>
              <a:rPr lang="en-US" sz="2800" dirty="0"/>
              <a:t>Gravity:    3.711 m/s</a:t>
            </a:r>
            <a:r>
              <a:rPr lang="en-US" sz="2800" baseline="30000" dirty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048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7E07-C595-4DF7-8AA0-3D549CF7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STats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241C-EA11-4A64-8910-F311735E8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Mars is visible from the Sun!</a:t>
            </a:r>
          </a:p>
          <a:p>
            <a:endParaRPr lang="en-US" dirty="0"/>
          </a:p>
          <a:p>
            <a:r>
              <a:rPr lang="en-US" dirty="0"/>
              <a:t>Brightness Magnitude:    -2.6</a:t>
            </a:r>
          </a:p>
          <a:p>
            <a:endParaRPr lang="en-US" dirty="0"/>
          </a:p>
          <a:p>
            <a:r>
              <a:rPr lang="en-US" dirty="0"/>
              <a:t>When and Where: In the evening sky from January through April and in the morning sky from November through December.</a:t>
            </a:r>
          </a:p>
        </p:txBody>
      </p:sp>
    </p:spTree>
    <p:extLst>
      <p:ext uri="{BB962C8B-B14F-4D97-AF65-F5344CB8AC3E}">
        <p14:creationId xmlns:p14="http://schemas.microsoft.com/office/powerpoint/2010/main" val="245488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Explaining the Birth of the Martian Moons">
            <a:extLst>
              <a:ext uri="{FF2B5EF4-FFF2-40B4-BE49-F238E27FC236}">
                <a16:creationId xmlns:a16="http://schemas.microsoft.com/office/drawing/2014/main" id="{578520E6-C59D-934D-B593-96A401B0BD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 bwMode="auto">
          <a:xfrm>
            <a:off x="-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71B3FF-51D2-8940-920F-00FACABA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Moons!!!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6F6B-0802-894F-BB63-B4CBED517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/>
              <a:t>Mars has 2 moons: Phobos and Deimos</a:t>
            </a:r>
          </a:p>
          <a:p>
            <a:pPr lvl="1"/>
            <a:r>
              <a:rPr lang="en-US" sz="1400"/>
              <a:t>Discovered in 1877</a:t>
            </a:r>
          </a:p>
          <a:p>
            <a:pPr lvl="1"/>
            <a:r>
              <a:rPr lang="en-US" sz="1400"/>
              <a:t>Carbon-rich rock and ice covered in dust and loose rocks</a:t>
            </a:r>
          </a:p>
          <a:p>
            <a:pPr lvl="1"/>
            <a:endParaRPr lang="en-US" sz="1400"/>
          </a:p>
          <a:p>
            <a:pPr lvl="1"/>
            <a:r>
              <a:rPr lang="en-US" sz="1400"/>
              <a:t>Phobos will crash into Mars in 30 – 50 million years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9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671CF7-8F6E-6745-8C54-E6FA2830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59DC2F-E267-2A4C-929E-C0D5B3565A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Mars - Wikipedia">
            <a:extLst>
              <a:ext uri="{FF2B5EF4-FFF2-40B4-BE49-F238E27FC236}">
                <a16:creationId xmlns:a16="http://schemas.microsoft.com/office/drawing/2014/main" id="{DBF3909A-922E-744C-A7BA-688E9EAAB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" y="804672"/>
            <a:ext cx="5568696" cy="5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700B-79A1-044B-B103-7562E2715C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Mars: Perseverance sends back first color images | News | DW | 19.02.2021">
            <a:extLst>
              <a:ext uri="{FF2B5EF4-FFF2-40B4-BE49-F238E27FC236}">
                <a16:creationId xmlns:a16="http://schemas.microsoft.com/office/drawing/2014/main" id="{6711A8A5-5A0B-DC48-92BD-DB172580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378" y="1608328"/>
            <a:ext cx="6356915" cy="357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33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97772-1C05-CC41-93B3-E775A297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DCA81-8CDB-DB41-8C54-777230F4E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r>
              <a:rPr lang="en-US" sz="1700"/>
              <a:t>Rocky terrain with mountains, volcanoes, channels, valleys, and gullies</a:t>
            </a:r>
          </a:p>
          <a:p>
            <a:r>
              <a:rPr lang="en-US" sz="1700"/>
              <a:t>There is also some flat, low lying terrain</a:t>
            </a:r>
          </a:p>
          <a:p>
            <a:r>
              <a:rPr lang="en-US" sz="1700"/>
              <a:t>Lots of impact craters</a:t>
            </a:r>
          </a:p>
          <a:p>
            <a:r>
              <a:rPr lang="en-US" sz="1700"/>
              <a:t>Erosion from when there was liquid water on Mars</a:t>
            </a:r>
          </a:p>
          <a:p>
            <a:pPr lvl="1"/>
            <a:endParaRPr lang="en-US" sz="1700"/>
          </a:p>
          <a:p>
            <a:r>
              <a:rPr lang="en-US" sz="1700"/>
              <a:t>Largest volcano in the solar system – Olympic Mons</a:t>
            </a:r>
          </a:p>
          <a:p>
            <a:pPr lvl="1"/>
            <a:r>
              <a:rPr lang="en-US" sz="1700"/>
              <a:t>27 km (17 miles) tall</a:t>
            </a:r>
          </a:p>
          <a:p>
            <a:pPr lvl="1"/>
            <a:r>
              <a:rPr lang="en-US" sz="1700"/>
              <a:t>370 miles in diameter</a:t>
            </a:r>
          </a:p>
          <a:p>
            <a:pPr lvl="1"/>
            <a:endParaRPr lang="en-US" sz="1700"/>
          </a:p>
        </p:txBody>
      </p:sp>
      <p:pic>
        <p:nvPicPr>
          <p:cNvPr id="4098" name="Picture 2" descr="Olympus Mons - viable Mars landing site? - Space Exploration Stack Exchange">
            <a:extLst>
              <a:ext uri="{FF2B5EF4-FFF2-40B4-BE49-F238E27FC236}">
                <a16:creationId xmlns:a16="http://schemas.microsoft.com/office/drawing/2014/main" id="{8041812C-E1D1-1D47-BF11-8D747556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" r="1" b="1"/>
          <a:stretch/>
        </p:blipFill>
        <p:spPr bwMode="auto">
          <a:xfrm>
            <a:off x="6361113" y="2193036"/>
            <a:ext cx="4773168" cy="39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819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9299-BB5E-6B4F-8DB3-CAC37FEE7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Atmosphere &amp;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9DF98-52FE-4B40-99FA-B507375C51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temperature: -63 degrees C (ranges from -125 to 20 degrees)</a:t>
            </a:r>
          </a:p>
          <a:p>
            <a:r>
              <a:rPr lang="en-US" dirty="0"/>
              <a:t>Mostly carbon dioxide and methane gas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100 times less dense that Earth’s atmosphere</a:t>
            </a:r>
          </a:p>
          <a:p>
            <a:endParaRPr lang="en-US" dirty="0"/>
          </a:p>
          <a:p>
            <a:r>
              <a:rPr lang="en-US" dirty="0"/>
              <a:t>Has weather, clouds, and wind</a:t>
            </a:r>
          </a:p>
          <a:p>
            <a:pPr lvl="1"/>
            <a:r>
              <a:rPr lang="en-US" dirty="0"/>
              <a:t>Clouds are made of carbon dioxide </a:t>
            </a:r>
          </a:p>
          <a:p>
            <a:r>
              <a:rPr lang="en-US" dirty="0"/>
              <a:t>Big dust storms that last for months!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Meteors help Martian clouds form - The Archaeology News Network">
            <a:extLst>
              <a:ext uri="{FF2B5EF4-FFF2-40B4-BE49-F238E27FC236}">
                <a16:creationId xmlns:a16="http://schemas.microsoft.com/office/drawing/2014/main" id="{30FCF900-746C-A442-A5AB-0239E06B61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2548682"/>
            <a:ext cx="4754562" cy="3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7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D1B71-A64E-B540-A9F5-FF56D740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/>
              <a:t>Interior</a:t>
            </a:r>
          </a:p>
        </p:txBody>
      </p:sp>
      <p:pic>
        <p:nvPicPr>
          <p:cNvPr id="6146" name="Picture 2" descr="Exploring Mars: The Inside Story - ppt download">
            <a:extLst>
              <a:ext uri="{FF2B5EF4-FFF2-40B4-BE49-F238E27FC236}">
                <a16:creationId xmlns:a16="http://schemas.microsoft.com/office/drawing/2014/main" id="{440EC954-E169-FF43-BC70-39CA1FE0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1516958"/>
            <a:ext cx="5112461" cy="38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760CB-6E0A-784B-B63C-90AF71E14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800"/>
              <a:t>Has no magnetic field</a:t>
            </a:r>
          </a:p>
          <a:p>
            <a:endParaRPr lang="en-US" sz="1800"/>
          </a:p>
          <a:p>
            <a:r>
              <a:rPr lang="en-US" sz="1800"/>
              <a:t>Solid core of iron, nickel, and sulfur</a:t>
            </a:r>
          </a:p>
          <a:p>
            <a:endParaRPr lang="en-US" sz="1800"/>
          </a:p>
          <a:p>
            <a:r>
              <a:rPr lang="en-US" sz="1800"/>
              <a:t>Mantle is similar to Earth’s mantle</a:t>
            </a:r>
          </a:p>
          <a:p>
            <a:endParaRPr lang="en-US" sz="1800"/>
          </a:p>
          <a:p>
            <a:r>
              <a:rPr lang="en-US" sz="1800"/>
              <a:t>Crust is volcanic basalt and silicate rock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94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{0FC2D182-CBD2-C54A-9158-23C03F3E50F3}tf10001070</Template>
  <TotalTime>415</TotalTime>
  <Words>387</Words>
  <Application>Microsoft Office PowerPoint</Application>
  <PresentationFormat>Widescreen</PresentationFormat>
  <Paragraphs>71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Rockwell</vt:lpstr>
      <vt:lpstr>Rockwell Condensed</vt:lpstr>
      <vt:lpstr>Rockwell Extra Bold</vt:lpstr>
      <vt:lpstr>Wingdings</vt:lpstr>
      <vt:lpstr>Wood Type</vt:lpstr>
      <vt:lpstr>Mars</vt:lpstr>
      <vt:lpstr>Named for…</vt:lpstr>
      <vt:lpstr>The Stats</vt:lpstr>
      <vt:lpstr>More STats</vt:lpstr>
      <vt:lpstr>Moons!!!</vt:lpstr>
      <vt:lpstr>PowerPoint Presentation</vt:lpstr>
      <vt:lpstr>Surface</vt:lpstr>
      <vt:lpstr>Atmosphere &amp; Temperature</vt:lpstr>
      <vt:lpstr>Interior</vt:lpstr>
      <vt:lpstr>Rotation</vt:lpstr>
      <vt:lpstr>Mission to Mars!</vt:lpstr>
      <vt:lpstr>Interesting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</dc:title>
  <dc:creator>Kara Harris</dc:creator>
  <cp:lastModifiedBy>Kara Harris</cp:lastModifiedBy>
  <cp:revision>23</cp:revision>
  <dcterms:created xsi:type="dcterms:W3CDTF">2021-02-23T02:10:57Z</dcterms:created>
  <dcterms:modified xsi:type="dcterms:W3CDTF">2021-03-01T19:53:39Z</dcterms:modified>
</cp:coreProperties>
</file>