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80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9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9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4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9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EFF84E1-B16A-4A4D-9E48-D12E49F34F30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F7B2D3C8-B469-4BA7-BCE0-FA90C5FA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2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Dsjdu27WaM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4FSg-90XlA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2NqVJtNp6Y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0qHjtp4cdCA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6F881-3861-4FB4-A359-5F41EB1C3E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AE91C-F33B-4D01-A5C4-5AFC9E8DA7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6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5F7A222-410D-4EDF-ABC1-D830A294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177537F-39CD-4043-941B-836B1731D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4AD77B8-9F79-4842-ACDF-E9598ABA8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9F7A820-AA09-4D36-8BC9-6057B1A5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394EF-0380-40C4-AC1E-BFAF55E2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Greenhouse Effect</a:t>
            </a:r>
          </a:p>
        </p:txBody>
      </p:sp>
      <p:pic>
        <p:nvPicPr>
          <p:cNvPr id="7170" name="Picture 2" descr="Carbon Dioxide, Methane, Nitrous Oxide, and the Greenhouse Effect -  Conservation in a Changing Climate">
            <a:extLst>
              <a:ext uri="{FF2B5EF4-FFF2-40B4-BE49-F238E27FC236}">
                <a16:creationId xmlns:a16="http://schemas.microsoft.com/office/drawing/2014/main" id="{55A00BF8-A879-4FF3-A689-30EE10D364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403861"/>
            <a:ext cx="6882269" cy="40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487AD-BFC2-47D7-9646-B364AB1AE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Sunlight penetrates our atmosphere and energy from its photons get absorbed by surface and warm up. The surface then radiated infrared radiation back into the atmosphere. The H</a:t>
            </a:r>
            <a:r>
              <a:rPr lang="en-US" sz="1600" baseline="-25000"/>
              <a:t>2</a:t>
            </a:r>
            <a:r>
              <a:rPr lang="en-US" sz="1600"/>
              <a:t>O and CO</a:t>
            </a:r>
            <a:r>
              <a:rPr lang="en-US" sz="1600" baseline="-25000"/>
              <a:t>2</a:t>
            </a:r>
            <a:r>
              <a:rPr lang="en-US" sz="1600"/>
              <a:t> traps that extra heat in the atmosphere and Earth heats even more </a:t>
            </a:r>
          </a:p>
          <a:p>
            <a:endParaRPr lang="en-US" sz="1600"/>
          </a:p>
          <a:p>
            <a:r>
              <a:rPr lang="en-US" sz="1600" u="sng"/>
              <a:t>Global Warming </a:t>
            </a:r>
            <a:r>
              <a:rPr lang="en-US" sz="1600"/>
              <a:t>– unnatural build up of CO</a:t>
            </a:r>
            <a:r>
              <a:rPr lang="en-US" sz="1600" baseline="-25000"/>
              <a:t>2</a:t>
            </a:r>
            <a:r>
              <a:rPr lang="en-US" sz="1600" baseline="30000"/>
              <a:t> </a:t>
            </a:r>
            <a:r>
              <a:rPr lang="en-US" sz="1600"/>
              <a:t>in the atmosphere which is rapidly heating the planet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0C1A80-C382-44F9-8B72-19D5625B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D7C7BAE-433B-4B8F-9F80-E469A375C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D7D7E4-5AD3-4B48-9AD1-274BA925B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75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03625-394B-49CF-88D8-D7C6450C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the Atmosphere: 2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85BA6-6E4C-41D4-AAD6-5CEDAEF4A4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Theory</a:t>
            </a:r>
          </a:p>
          <a:p>
            <a:endParaRPr lang="en-US" dirty="0"/>
          </a:p>
          <a:p>
            <a:r>
              <a:rPr lang="en-US" dirty="0"/>
              <a:t>Gases were original trapped in material that made the earth &amp; escaped when Earth heated thru volcanic activity or asteroid impacts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68B7E-C7F4-4E09-8E90-5BBE7A6F86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Theory</a:t>
            </a:r>
          </a:p>
          <a:p>
            <a:endParaRPr lang="en-US" dirty="0"/>
          </a:p>
          <a:p>
            <a:r>
              <a:rPr lang="en-US" dirty="0"/>
              <a:t>Gases are not original to Earth but were brought by comets hitting the it</a:t>
            </a:r>
          </a:p>
        </p:txBody>
      </p:sp>
    </p:spTree>
    <p:extLst>
      <p:ext uri="{BB962C8B-B14F-4D97-AF65-F5344CB8AC3E}">
        <p14:creationId xmlns:p14="http://schemas.microsoft.com/office/powerpoint/2010/main" val="8816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65F7A222-410D-4EDF-ABC1-D830A294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177537F-39CD-4043-941B-836B1731D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4AD77B8-9F79-4842-ACDF-E9598ABA8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19F7A820-AA09-4D36-8BC9-6057B1A5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2381E6-9353-4D00-A827-42E4480B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What really happened?</a:t>
            </a:r>
          </a:p>
        </p:txBody>
      </p:sp>
      <p:pic>
        <p:nvPicPr>
          <p:cNvPr id="8196" name="Picture 4" descr="Drawing of part of Earth's surface, with helium and hydrogen atoms in atmosphere, heading upward toward space.">
            <a:extLst>
              <a:ext uri="{FF2B5EF4-FFF2-40B4-BE49-F238E27FC236}">
                <a16:creationId xmlns:a16="http://schemas.microsoft.com/office/drawing/2014/main" id="{2C2F621B-7937-494C-8241-3D2736DCE2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925725"/>
            <a:ext cx="6882269" cy="50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7A3E08-80A3-4B85-AE4D-8A5ACEE1C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It was probably a combination of the two theories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Just formed Earth: Like Earth, the hydrogen (H</a:t>
            </a:r>
            <a:r>
              <a:rPr lang="en-US" sz="1600" baseline="-25000"/>
              <a:t>2</a:t>
            </a:r>
            <a:r>
              <a:rPr lang="en-US" sz="1600"/>
              <a:t>) and helium (He) were very warm. These molecules of gas moved so fast they escaped Earth's gravity and eventually all drifted off into space.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50C1A80-C382-44F9-8B72-19D5625B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7C7BAE-433B-4B8F-9F80-E469A375C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2D7D7E4-5AD3-4B48-9AD1-274BA925B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92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5F7A222-410D-4EDF-ABC1-D830A294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177537F-39CD-4043-941B-836B1731D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4AD77B8-9F79-4842-ACDF-E9598ABA8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9F7A820-AA09-4D36-8BC9-6057B1A5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8C563-9A51-4241-8796-34EB6232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What really happened?</a:t>
            </a:r>
          </a:p>
        </p:txBody>
      </p:sp>
      <p:pic>
        <p:nvPicPr>
          <p:cNvPr id="9218" name="Picture 2" descr="Drawing of part of Earth's surface, with water, carbon dioxide, and ammonia molecules in atmosphere.">
            <a:extLst>
              <a:ext uri="{FF2B5EF4-FFF2-40B4-BE49-F238E27FC236}">
                <a16:creationId xmlns:a16="http://schemas.microsoft.com/office/drawing/2014/main" id="{7AE3FB26-E7F4-49BD-863E-F7153CBF498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98558"/>
            <a:ext cx="6882269" cy="507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6120A-7AAC-4692-A0A4-0BAD2B2C0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Young Earth: Volcanoes released gases H</a:t>
            </a:r>
            <a:r>
              <a:rPr lang="en-US" sz="1600" baseline="-25000"/>
              <a:t>2</a:t>
            </a:r>
            <a:r>
              <a:rPr lang="en-US" sz="1600"/>
              <a:t>O (water) as steam, carbon dioxide (CO</a:t>
            </a:r>
            <a:r>
              <a:rPr lang="en-US" sz="1600" baseline="-25000"/>
              <a:t>2</a:t>
            </a:r>
            <a:r>
              <a:rPr lang="en-US" sz="1600"/>
              <a:t>), and ammonia (NH</a:t>
            </a:r>
            <a:r>
              <a:rPr lang="en-US" sz="1600" baseline="-25000"/>
              <a:t>3</a:t>
            </a:r>
            <a:r>
              <a:rPr lang="en-US" sz="1600"/>
              <a:t>). Carbon dioxide dissolved in seawater. Simple bacteria thrived on sunlight and CO</a:t>
            </a:r>
            <a:r>
              <a:rPr lang="en-US" sz="1600" baseline="-25000"/>
              <a:t>2</a:t>
            </a:r>
            <a:r>
              <a:rPr lang="en-US" sz="1600"/>
              <a:t>. By-product is oxygen (O</a:t>
            </a:r>
            <a:r>
              <a:rPr lang="en-US" sz="1600" baseline="-25000"/>
              <a:t>2</a:t>
            </a:r>
            <a:r>
              <a:rPr lang="en-US" sz="1600"/>
              <a:t>).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0C1A80-C382-44F9-8B72-19D5625B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D7C7BAE-433B-4B8F-9F80-E469A375C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D7D7E4-5AD3-4B48-9AD1-274BA925B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08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5F7A222-410D-4EDF-ABC1-D830A294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177537F-39CD-4043-941B-836B1731D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4AD77B8-9F79-4842-ACDF-E9598ABA8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9F7A820-AA09-4D36-8BC9-6057B1A5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5B719-1972-41A4-B206-CC56B4A0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What really happened?</a:t>
            </a:r>
          </a:p>
        </p:txBody>
      </p:sp>
      <p:pic>
        <p:nvPicPr>
          <p:cNvPr id="10242" name="Picture 2" descr="Drawing of part of Earth's surface, with water, oxygen, ozone and nitrogen in the atmosphere.">
            <a:extLst>
              <a:ext uri="{FF2B5EF4-FFF2-40B4-BE49-F238E27FC236}">
                <a16:creationId xmlns:a16="http://schemas.microsoft.com/office/drawing/2014/main" id="{0874718C-5BC2-45B3-997A-C4313D508B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934780"/>
            <a:ext cx="6882269" cy="49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B3B1A-59BC-4845-9CDB-FE79E1EA3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Current Earth: Plants and animals thrive in balance. Plants take in carbon dioxide (CO</a:t>
            </a:r>
            <a:r>
              <a:rPr lang="en-US" sz="1600" baseline="-25000"/>
              <a:t>2</a:t>
            </a:r>
            <a:r>
              <a:rPr lang="en-US" sz="1600"/>
              <a:t>) and give off oxygen (O</a:t>
            </a:r>
            <a:r>
              <a:rPr lang="en-US" sz="1600" baseline="-25000"/>
              <a:t>2</a:t>
            </a:r>
            <a:r>
              <a:rPr lang="en-US" sz="1600"/>
              <a:t>). Animals take in oxygen (O</a:t>
            </a:r>
            <a:r>
              <a:rPr lang="en-US" sz="1600" baseline="-25000"/>
              <a:t>2</a:t>
            </a:r>
            <a:r>
              <a:rPr lang="en-US" sz="1600"/>
              <a:t>) and give off CO</a:t>
            </a:r>
            <a:r>
              <a:rPr lang="en-US" sz="1600" baseline="-25000"/>
              <a:t>2</a:t>
            </a:r>
            <a:r>
              <a:rPr lang="en-US" sz="1600"/>
              <a:t>. Burning stuff also gives off CO</a:t>
            </a:r>
            <a:r>
              <a:rPr lang="en-US" sz="1600" baseline="-25000"/>
              <a:t>2</a:t>
            </a:r>
            <a:r>
              <a:rPr lang="en-US" sz="1600"/>
              <a:t>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0C1A80-C382-44F9-8B72-19D5625B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D7C7BAE-433B-4B8F-9F80-E469A375C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D7D7E4-5AD3-4B48-9AD1-274BA925B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00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72">
            <a:extLst>
              <a:ext uri="{FF2B5EF4-FFF2-40B4-BE49-F238E27FC236}">
                <a16:creationId xmlns:a16="http://schemas.microsoft.com/office/drawing/2014/main" id="{888D8AF1-59E3-4E28-B3EB-165D5DC88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1" name="Rectangle 74">
            <a:extLst>
              <a:ext uri="{FF2B5EF4-FFF2-40B4-BE49-F238E27FC236}">
                <a16:creationId xmlns:a16="http://schemas.microsoft.com/office/drawing/2014/main" id="{6DFF81E8-2964-43DD-9BF9-86ADABBF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2" name="Rectangle 76">
            <a:extLst>
              <a:ext uri="{FF2B5EF4-FFF2-40B4-BE49-F238E27FC236}">
                <a16:creationId xmlns:a16="http://schemas.microsoft.com/office/drawing/2014/main" id="{2ABE0552-64A5-4BFF-8DBC-6CA30DD72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273" name="Group 78">
            <a:extLst>
              <a:ext uri="{FF2B5EF4-FFF2-40B4-BE49-F238E27FC236}">
                <a16:creationId xmlns:a16="http://schemas.microsoft.com/office/drawing/2014/main" id="{3736F094-FD6C-4CAC-AC97-88B0AE80C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274" name="Oval 79">
              <a:extLst>
                <a:ext uri="{FF2B5EF4-FFF2-40B4-BE49-F238E27FC236}">
                  <a16:creationId xmlns:a16="http://schemas.microsoft.com/office/drawing/2014/main" id="{5A13566E-B1F4-4544-9C02-D9F0A54BC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275" name="Oval 80">
              <a:extLst>
                <a:ext uri="{FF2B5EF4-FFF2-40B4-BE49-F238E27FC236}">
                  <a16:creationId xmlns:a16="http://schemas.microsoft.com/office/drawing/2014/main" id="{D7255665-1DF2-4DDA-A13F-9F326B3A5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1276" name="Rectangle 82">
            <a:extLst>
              <a:ext uri="{FF2B5EF4-FFF2-40B4-BE49-F238E27FC236}">
                <a16:creationId xmlns:a16="http://schemas.microsoft.com/office/drawing/2014/main" id="{86B2F579-DF50-409B-9F35-3C20F366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77" name="Rectangle 84">
            <a:extLst>
              <a:ext uri="{FF2B5EF4-FFF2-40B4-BE49-F238E27FC236}">
                <a16:creationId xmlns:a16="http://schemas.microsoft.com/office/drawing/2014/main" id="{0B239561-23BA-4F87-96A2-26F8A18AF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F2B22-59E5-42B9-9675-364F55FF0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 kern="1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Temperature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21F95-33B9-412B-8AC3-B43A259E4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5827916"/>
            <a:ext cx="9052560" cy="4448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57</a:t>
            </a:r>
            <a:r>
              <a:rPr lang="en-US" sz="2200">
                <a:sym typeface="Symbol" panose="05050102010706020507" pitchFamily="18" charset="2"/>
              </a:rPr>
              <a:t>  F (</a:t>
            </a:r>
            <a:r>
              <a:rPr lang="en-US" sz="2200"/>
              <a:t>14</a:t>
            </a:r>
            <a:r>
              <a:rPr lang="en-US" sz="2200">
                <a:sym typeface="Symbol" panose="05050102010706020507" pitchFamily="18" charset="2"/>
              </a:rPr>
              <a:t>C or 287K)</a:t>
            </a:r>
            <a:endParaRPr lang="en-US" sz="2200"/>
          </a:p>
        </p:txBody>
      </p:sp>
      <p:pic>
        <p:nvPicPr>
          <p:cNvPr id="11268" name="Picture 4" descr="Global Temperature Report for 2020 - Berkeley Earth">
            <a:extLst>
              <a:ext uri="{FF2B5EF4-FFF2-40B4-BE49-F238E27FC236}">
                <a16:creationId xmlns:a16="http://schemas.microsoft.com/office/drawing/2014/main" id="{BDE013B9-78B3-454A-9002-9029699021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3" r="-1" b="20217"/>
          <a:stretch/>
        </p:blipFill>
        <p:spPr bwMode="auto">
          <a:xfrm>
            <a:off x="635457" y="640080"/>
            <a:ext cx="10916463" cy="33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8" name="Group 86">
            <a:extLst>
              <a:ext uri="{FF2B5EF4-FFF2-40B4-BE49-F238E27FC236}">
                <a16:creationId xmlns:a16="http://schemas.microsoft.com/office/drawing/2014/main" id="{DDF6A87C-A8CD-43DC-ADCB-ED6C311B7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EF96A33-B1E1-4C38-8939-57EF56A68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279" name="Oval 88">
              <a:extLst>
                <a:ext uri="{FF2B5EF4-FFF2-40B4-BE49-F238E27FC236}">
                  <a16:creationId xmlns:a16="http://schemas.microsoft.com/office/drawing/2014/main" id="{FA13BBAA-DC5A-4F84-8C65-617E5E32C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04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12292" name="Picture 4" descr="Scientists discover massive mountains under Earth's crust – Civilsdaily">
            <a:extLst>
              <a:ext uri="{FF2B5EF4-FFF2-40B4-BE49-F238E27FC236}">
                <a16:creationId xmlns:a16="http://schemas.microsoft.com/office/drawing/2014/main" id="{46770746-877C-43F0-AA42-0ECF429C652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7" b="-1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3884964-73BC-4492-9C4B-01BD487C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BFDCE-4C4A-4911-A5C6-4F13B27E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Interior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CF4CF-C0E1-4853-A7A3-C3B9139D2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Crust- surface layer</a:t>
            </a:r>
          </a:p>
          <a:p>
            <a:pPr lvl="1"/>
            <a:r>
              <a:rPr lang="en-US" sz="1600"/>
              <a:t>Mostly made of silicate rocks</a:t>
            </a:r>
          </a:p>
          <a:p>
            <a:r>
              <a:rPr lang="en-US" sz="1600"/>
              <a:t>Mantle – below the crust</a:t>
            </a:r>
          </a:p>
          <a:p>
            <a:pPr lvl="1"/>
            <a:r>
              <a:rPr lang="en-US" sz="1600"/>
              <a:t>Extends ½ way to Earth’s center</a:t>
            </a:r>
          </a:p>
          <a:p>
            <a:pPr lvl="1"/>
            <a:r>
              <a:rPr lang="en-US" sz="1600"/>
              <a:t>Made of silicates</a:t>
            </a:r>
          </a:p>
          <a:p>
            <a:pPr lvl="1"/>
            <a:r>
              <a:rPr lang="en-US" sz="1600"/>
              <a:t>Solid but it can flow if stressed</a:t>
            </a:r>
          </a:p>
          <a:p>
            <a:r>
              <a:rPr lang="en-US" sz="1600"/>
              <a:t>Outer core </a:t>
            </a:r>
          </a:p>
          <a:p>
            <a:pPr lvl="1"/>
            <a:r>
              <a:rPr lang="en-US" sz="1600"/>
              <a:t>Liquid iron and nickel</a:t>
            </a:r>
          </a:p>
          <a:p>
            <a:pPr lvl="1"/>
            <a:r>
              <a:rPr lang="en-US" sz="1600"/>
              <a:t>Very dense</a:t>
            </a:r>
          </a:p>
          <a:p>
            <a:r>
              <a:rPr lang="en-US" sz="1600"/>
              <a:t>Inner core</a:t>
            </a:r>
          </a:p>
          <a:p>
            <a:pPr lvl="1"/>
            <a:r>
              <a:rPr lang="en-US" sz="1600"/>
              <a:t>Solid iron and nickel</a:t>
            </a:r>
          </a:p>
          <a:p>
            <a:pPr lvl="1"/>
            <a:r>
              <a:rPr lang="en-US" sz="1600"/>
              <a:t>Extremely hot but high pressure keeps it solid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CC59035-11A0-4F69-86CA-B9E925191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3BAE490-B91A-418F-A7AB-68EB822F4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DB05369-8B7F-486A-A4F1-F37A0DFB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43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D558-9706-4712-A447-F6A9E0A006F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Interior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6D7C-89B1-4428-A060-D2FED0683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50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Temperature of the interior heats by 2</a:t>
            </a:r>
            <a:r>
              <a:rPr lang="en-US" sz="1600" dirty="0">
                <a:sym typeface="Symbol" panose="05050102010706020507" pitchFamily="18" charset="2"/>
              </a:rPr>
              <a:t> for every 100m you descend</a:t>
            </a:r>
          </a:p>
          <a:p>
            <a:r>
              <a:rPr lang="en-US" sz="1600" dirty="0">
                <a:sym typeface="Symbol" panose="05050102010706020507" pitchFamily="18" charset="2"/>
              </a:rPr>
              <a:t>Earth is very slowing cooling down</a:t>
            </a:r>
          </a:p>
          <a:p>
            <a:r>
              <a:rPr lang="en-US" sz="1600" dirty="0">
                <a:sym typeface="Symbol" panose="05050102010706020507" pitchFamily="18" charset="2"/>
              </a:rPr>
              <a:t>Earth is about 4.5 billion years old</a:t>
            </a:r>
            <a:endParaRPr lang="en-US" sz="1600" dirty="0"/>
          </a:p>
        </p:txBody>
      </p:sp>
      <p:pic>
        <p:nvPicPr>
          <p:cNvPr id="13316" name="Picture 4" descr="infographic showing Earth's evolution from pale, orange dot 3 billion years ago to ice planet, to the pale blue dot we know today">
            <a:extLst>
              <a:ext uri="{FF2B5EF4-FFF2-40B4-BE49-F238E27FC236}">
                <a16:creationId xmlns:a16="http://schemas.microsoft.com/office/drawing/2014/main" id="{0C9FFB6B-7236-42E3-8B84-7633620AFA2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280" y="3026559"/>
            <a:ext cx="10749280" cy="37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15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19F7A820-AA09-4D36-8BC9-6057B1A5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A56C75-5645-4573-A4E0-7314A59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Interior: Convection Heating</a:t>
            </a:r>
          </a:p>
        </p:txBody>
      </p:sp>
      <p:pic>
        <p:nvPicPr>
          <p:cNvPr id="14340" name="Picture 4" descr="The Thickest Layer of the Earth">
            <a:extLst>
              <a:ext uri="{FF2B5EF4-FFF2-40B4-BE49-F238E27FC236}">
                <a16:creationId xmlns:a16="http://schemas.microsoft.com/office/drawing/2014/main" id="{5B3F70A3-661C-4D76-9E34-3A9AE411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775854"/>
            <a:ext cx="6882269" cy="531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Content Placeholder 14343">
            <a:extLst>
              <a:ext uri="{FF2B5EF4-FFF2-40B4-BE49-F238E27FC236}">
                <a16:creationId xmlns:a16="http://schemas.microsoft.com/office/drawing/2014/main" id="{4302DC8C-A968-423D-85D3-60B357487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0C1A80-C382-44F9-8B72-19D5625B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D7C7BAE-433B-4B8F-9F80-E469A375C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D7D7E4-5AD3-4B48-9AD1-274BA925B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6347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7721-85CF-48D4-BBD0-F515CEC0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Tectonics</a:t>
            </a:r>
          </a:p>
        </p:txBody>
      </p:sp>
      <p:pic>
        <p:nvPicPr>
          <p:cNvPr id="15362" name="Picture 2" descr="Plate Tectonics introduction: plate boundaries and tectonic settings of  volcanism / VolcanoDiscovery">
            <a:extLst>
              <a:ext uri="{FF2B5EF4-FFF2-40B4-BE49-F238E27FC236}">
                <a16:creationId xmlns:a16="http://schemas.microsoft.com/office/drawing/2014/main" id="{71BAFC75-F4CF-48A2-80AC-F77CDAD04D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1531093"/>
            <a:ext cx="9016613" cy="49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0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1026" name="Picture 2" descr="Find Out How Did Earth Get its Name? - One News Page VIDEO">
            <a:extLst>
              <a:ext uri="{FF2B5EF4-FFF2-40B4-BE49-F238E27FC236}">
                <a16:creationId xmlns:a16="http://schemas.microsoft.com/office/drawing/2014/main" id="{22C91074-0C08-4615-B374-A9C9398DD3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r="17733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E3884964-73BC-4492-9C4B-01BD487C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FEFDF-F761-4B14-B0F5-8688568F0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Named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24D2-BC3A-4BE0-9561-42553B3FF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No one.</a:t>
            </a:r>
          </a:p>
          <a:p>
            <a:endParaRPr lang="en-US" sz="1600"/>
          </a:p>
          <a:p>
            <a:r>
              <a:rPr lang="en-US" sz="1600"/>
              <a:t>Comes from the English and German words: ‘ear(th)e and erda – means </a:t>
            </a:r>
            <a:r>
              <a:rPr lang="en-US" sz="1600" u="sng"/>
              <a:t>ground.</a:t>
            </a:r>
          </a:p>
          <a:p>
            <a:endParaRPr lang="en-US" sz="1600"/>
          </a:p>
          <a:p>
            <a:r>
              <a:rPr lang="en-US" sz="1600"/>
              <a:t>It’s the only planet that is not named after a Greek or Roman god or goddess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CC59035-11A0-4F69-86CA-B9E925191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3BAE490-B91A-418F-A7AB-68EB822F4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DB05369-8B7F-486A-A4F1-F37A0DFB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053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F3E7-7E14-4939-9065-20DC5EB4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Tectonics</a:t>
            </a:r>
          </a:p>
        </p:txBody>
      </p:sp>
      <p:pic>
        <p:nvPicPr>
          <p:cNvPr id="4" name="Online Media 3" title="Plate Movement: 200 Million Years Ago to Present Day | California Academy of Sciences">
            <a:hlinkClick r:id="" action="ppaction://media"/>
            <a:extLst>
              <a:ext uri="{FF2B5EF4-FFF2-40B4-BE49-F238E27FC236}">
                <a16:creationId xmlns:a16="http://schemas.microsoft.com/office/drawing/2014/main" id="{C71DBE7B-935D-4DCB-855A-F017271D00A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2120900"/>
            <a:ext cx="717073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7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EDAD-0DD3-493C-9150-8C4FB802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Magnetic Field</a:t>
            </a:r>
          </a:p>
        </p:txBody>
      </p:sp>
      <p:pic>
        <p:nvPicPr>
          <p:cNvPr id="4" name="Online Media 3" title="NASA ScienceCasts: Earth's Magnetosphere">
            <a:hlinkClick r:id="" action="ppaction://media"/>
            <a:extLst>
              <a:ext uri="{FF2B5EF4-FFF2-40B4-BE49-F238E27FC236}">
                <a16:creationId xmlns:a16="http://schemas.microsoft.com/office/drawing/2014/main" id="{33A8D7C7-0059-4249-9CC7-A1D6312B5EC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2120900"/>
            <a:ext cx="717073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4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F17D-3278-4241-8730-E1FBF9C8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Earth’s magnetic field</a:t>
            </a:r>
          </a:p>
        </p:txBody>
      </p:sp>
      <p:pic>
        <p:nvPicPr>
          <p:cNvPr id="4" name="Online Media 3" title="Why does Earth have a Magnetic Field?">
            <a:hlinkClick r:id="" action="ppaction://media"/>
            <a:extLst>
              <a:ext uri="{FF2B5EF4-FFF2-40B4-BE49-F238E27FC236}">
                <a16:creationId xmlns:a16="http://schemas.microsoft.com/office/drawing/2014/main" id="{0E8D0803-58B1-4B07-95C3-B720B14BE1B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4600" y="2120900"/>
            <a:ext cx="717073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5402-B4B8-4D3E-B3A8-C10F506B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92A76-187B-4043-B4BE-86E3C26186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Length of a day = 23 hours &amp; 56 minutes</a:t>
            </a:r>
          </a:p>
          <a:p>
            <a:endParaRPr lang="en-US" dirty="0"/>
          </a:p>
          <a:p>
            <a:r>
              <a:rPr lang="en-US" dirty="0"/>
              <a:t>Length of a year = 365.25 days</a:t>
            </a:r>
          </a:p>
          <a:p>
            <a:endParaRPr lang="en-US" dirty="0"/>
          </a:p>
          <a:p>
            <a:r>
              <a:rPr lang="en-US" dirty="0"/>
              <a:t>It’s orbit </a:t>
            </a:r>
            <a:r>
              <a:rPr lang="en-US" b="1" dirty="0" err="1"/>
              <a:t>precesses</a:t>
            </a:r>
            <a:r>
              <a:rPr lang="en-US" b="1" dirty="0"/>
              <a:t> – </a:t>
            </a:r>
            <a:r>
              <a:rPr lang="en-US" dirty="0"/>
              <a:t>the Earth “wobbles” &amp; makes a complete spin every 26,000 years</a:t>
            </a:r>
          </a:p>
          <a:p>
            <a:pPr lvl="1"/>
            <a:r>
              <a:rPr lang="en-US" dirty="0"/>
              <a:t>Causes ice ages because the Earth gets really cold in winter at specific parts of the wobble</a:t>
            </a:r>
          </a:p>
        </p:txBody>
      </p:sp>
      <p:pic>
        <p:nvPicPr>
          <p:cNvPr id="6" name="Online Media 5" title="Precession of Earth">
            <a:hlinkClick r:id="" action="ppaction://media"/>
            <a:extLst>
              <a:ext uri="{FF2B5EF4-FFF2-40B4-BE49-F238E27FC236}">
                <a16:creationId xmlns:a16="http://schemas.microsoft.com/office/drawing/2014/main" id="{19B5E8C5-DB74-4361-9B79-21BD85E9BBFB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64288" y="2840038"/>
            <a:ext cx="4754562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8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9D1D30-4B48-4238-ADF3-4BCC5D57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Interesting Facts &amp; Peculiarities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6057D-28BB-4CF0-8619-C928A54B1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US" dirty="0"/>
              <a:t>70% of Earth is covered by water</a:t>
            </a:r>
          </a:p>
          <a:p>
            <a:endParaRPr lang="en-US" dirty="0"/>
          </a:p>
          <a:p>
            <a:r>
              <a:rPr lang="en-US" dirty="0"/>
              <a:t>Has 1 moon and 2 satellites</a:t>
            </a:r>
          </a:p>
          <a:p>
            <a:pPr lvl="1"/>
            <a:r>
              <a:rPr lang="en-US" dirty="0"/>
              <a:t>3753 Cruithne (5000m diameter)</a:t>
            </a:r>
          </a:p>
          <a:p>
            <a:pPr lvl="1"/>
            <a:r>
              <a:rPr lang="en-US" dirty="0"/>
              <a:t>2002 AA</a:t>
            </a:r>
            <a:r>
              <a:rPr lang="en-US" baseline="-25000" dirty="0"/>
              <a:t>29</a:t>
            </a:r>
            <a:r>
              <a:rPr lang="en-US" dirty="0"/>
              <a:t> (60 m diameter)</a:t>
            </a:r>
          </a:p>
          <a:p>
            <a:pPr lvl="1"/>
            <a:endParaRPr lang="en-US" dirty="0"/>
          </a:p>
          <a:p>
            <a:r>
              <a:rPr lang="en-US" dirty="0"/>
              <a:t>Once has a 2</a:t>
            </a:r>
            <a:r>
              <a:rPr lang="en-US" baseline="30000" dirty="0"/>
              <a:t>nd</a:t>
            </a:r>
            <a:r>
              <a:rPr lang="en-US" dirty="0"/>
              <a:t> moon but it collided with our current moon</a:t>
            </a:r>
          </a:p>
        </p:txBody>
      </p:sp>
    </p:spTree>
    <p:extLst>
      <p:ext uri="{BB962C8B-B14F-4D97-AF65-F5344CB8AC3E}">
        <p14:creationId xmlns:p14="http://schemas.microsoft.com/office/powerpoint/2010/main" val="252853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EB9D992-2C07-41D6-A9B6-DA44569FF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4EDA38AE-45B7-448D-BFD5-A87027CDC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F4D3A6CF-3B0E-4565-A453-3F5B4993D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2050" name="Picture 2" descr="What Would Earth Be Like Without the Sun? | Wonderopolis">
            <a:extLst>
              <a:ext uri="{FF2B5EF4-FFF2-40B4-BE49-F238E27FC236}">
                <a16:creationId xmlns:a16="http://schemas.microsoft.com/office/drawing/2014/main" id="{2A309554-6B56-41A8-B678-EEBE70CF10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r="15702" b="-1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E3884964-73BC-4492-9C4B-01BD487C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8902-70A8-423C-8F02-5F9A898A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The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0933-F040-41AE-BBC6-CFB22B2E8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Terrestrial planet</a:t>
            </a:r>
          </a:p>
          <a:p>
            <a:r>
              <a:rPr lang="en-US" sz="1600"/>
              <a:t>Mass = 5.972 × 10</a:t>
            </a:r>
            <a:r>
              <a:rPr lang="en-US" sz="1600" baseline="30000"/>
              <a:t>24</a:t>
            </a:r>
            <a:r>
              <a:rPr lang="en-US" sz="1600"/>
              <a:t> kg</a:t>
            </a:r>
          </a:p>
          <a:p>
            <a:r>
              <a:rPr lang="en-US" sz="1600"/>
              <a:t>Radius = 6378 km</a:t>
            </a:r>
          </a:p>
          <a:p>
            <a:r>
              <a:rPr lang="en-US" sz="1600"/>
              <a:t>Distance to the Sun = 150 million km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Gravity = 9.807 m/s</a:t>
            </a:r>
            <a:r>
              <a:rPr lang="en-US" sz="1600" baseline="30000"/>
              <a:t>2</a:t>
            </a:r>
            <a:endParaRPr lang="en-US" sz="160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CC59035-11A0-4F69-86CA-B9E925191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3BAE490-B91A-418F-A7AB-68EB822F4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DB05369-8B7F-486A-A4F1-F37A0DFB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44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arth &amp; Moon to scale (3DHP7N9WP) by Gioann">
            <a:extLst>
              <a:ext uri="{FF2B5EF4-FFF2-40B4-BE49-F238E27FC236}">
                <a16:creationId xmlns:a16="http://schemas.microsoft.com/office/drawing/2014/main" id="{4DB16FF2-B31A-4742-AD18-8EBBA7579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1" b="15732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Rectangle 74">
            <a:extLst>
              <a:ext uri="{FF2B5EF4-FFF2-40B4-BE49-F238E27FC236}">
                <a16:creationId xmlns:a16="http://schemas.microsoft.com/office/drawing/2014/main" id="{ABC9A3F9-9965-49F2-BDA9-58E516D01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76">
            <a:extLst>
              <a:ext uri="{FF2B5EF4-FFF2-40B4-BE49-F238E27FC236}">
                <a16:creationId xmlns:a16="http://schemas.microsoft.com/office/drawing/2014/main" id="{62D23C82-369F-47E8-8C41-5E7DF6DD5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F2ACB34-EA10-496C-8645-F4E02547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Earth has 1 moon, named Moon.</a:t>
            </a:r>
          </a:p>
        </p:txBody>
      </p:sp>
      <p:sp>
        <p:nvSpPr>
          <p:cNvPr id="3084" name="Content Placeholder 3079">
            <a:extLst>
              <a:ext uri="{FF2B5EF4-FFF2-40B4-BE49-F238E27FC236}">
                <a16:creationId xmlns:a16="http://schemas.microsoft.com/office/drawing/2014/main" id="{8F2262D1-03BC-4CF3-9A66-F361900E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3085" name="Group 78">
            <a:extLst>
              <a:ext uri="{FF2B5EF4-FFF2-40B4-BE49-F238E27FC236}">
                <a16:creationId xmlns:a16="http://schemas.microsoft.com/office/drawing/2014/main" id="{E1BB6EB5-7368-4D9C-8A6C-3A796297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F81331A-8A51-4CE6-A07F-F85C85469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02E292A-7703-4F08-8A37-6CDCDD3FE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72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65F7A222-410D-4EDF-ABC1-D830A294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177537F-39CD-4043-941B-836B1731D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4AD77B8-9F79-4842-ACDF-E9598ABA8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9F7A820-AA09-4D36-8BC9-6057B1A5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BDC77-CB93-48C3-B66A-9B78DE62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Size and Shape</a:t>
            </a:r>
          </a:p>
        </p:txBody>
      </p:sp>
      <p:pic>
        <p:nvPicPr>
          <p:cNvPr id="4098" name="Picture 2" descr="5 Facts About… Earth! – Astronotes">
            <a:extLst>
              <a:ext uri="{FF2B5EF4-FFF2-40B4-BE49-F238E27FC236}">
                <a16:creationId xmlns:a16="http://schemas.microsoft.com/office/drawing/2014/main" id="{7EA1BD57-5070-4764-BC61-B6B5D10153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498492"/>
            <a:ext cx="6882269" cy="38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6E847-006C-4FB6-B1F0-A9E6B017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Any object with a radius of 250km or larger will be spherical in space because of gravity</a:t>
            </a:r>
          </a:p>
          <a:p>
            <a:pPr lvl="1"/>
            <a:r>
              <a:rPr lang="en-US" sz="1600"/>
              <a:t>Gravity crushes/deforms rock into a round shape</a:t>
            </a:r>
          </a:p>
          <a:p>
            <a:pPr lvl="1"/>
            <a:endParaRPr lang="en-US" sz="1600"/>
          </a:p>
          <a:p>
            <a:r>
              <a:rPr lang="en-US" sz="1600"/>
              <a:t>Earth is NOT a perfect sphere, it bulges out at the equator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0C1A80-C382-44F9-8B72-19D5625B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D7C7BAE-433B-4B8F-9F80-E469A375C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D7D7E4-5AD3-4B48-9AD1-274BA925B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94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1B6FD-C733-4900-94DF-2A77ADFC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Surface: The Crust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D1FE77A-5C26-4660-BFD9-B202946CC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781104"/>
              </p:ext>
            </p:extLst>
          </p:nvPr>
        </p:nvGraphicFramePr>
        <p:xfrm>
          <a:off x="1069975" y="2120899"/>
          <a:ext cx="10058400" cy="3413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82950737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2005852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4997468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9790128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7872658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4737631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1325157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4409075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3086611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2506252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2276994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71743886"/>
                    </a:ext>
                  </a:extLst>
                </a:gridCol>
              </a:tblGrid>
              <a:tr h="170656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Element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Oxygen (O)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Silicon (Si)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Aluminum (Al)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Iron (Fe)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Calcium (Ca)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Magnesium (Mg)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Sodium (Na)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Potassium (K)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Titanium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Hydrogen (H)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1876857022"/>
                  </a:ext>
                </a:extLst>
              </a:tr>
              <a:tr h="1706563">
                <a:tc>
                  <a:txBody>
                    <a:bodyPr/>
                    <a:lstStyle/>
                    <a:p>
                      <a:r>
                        <a:rPr lang="en-US" b="1" dirty="0"/>
                        <a:t>% of the crust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15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92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2BC9-B0E7-4C8B-91D8-06C2B136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2A27-4F23-430A-A1CF-9887769079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Has active volcanoes </a:t>
            </a:r>
          </a:p>
          <a:p>
            <a:endParaRPr lang="en-US" dirty="0"/>
          </a:p>
          <a:p>
            <a:r>
              <a:rPr lang="en-US" dirty="0"/>
              <a:t>Has impact craters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FAECF-8DAC-4640-AF89-F5A7AE3197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Hawaii's Kilauea volcano erupts, sparking ash advisory on Big Island">
            <a:extLst>
              <a:ext uri="{FF2B5EF4-FFF2-40B4-BE49-F238E27FC236}">
                <a16:creationId xmlns:a16="http://schemas.microsoft.com/office/drawing/2014/main" id="{85B496FD-7DAE-4863-9CA9-8DA82171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884555"/>
            <a:ext cx="5006389" cy="262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11 of Earth's Largest Impact Craters">
            <a:extLst>
              <a:ext uri="{FF2B5EF4-FFF2-40B4-BE49-F238E27FC236}">
                <a16:creationId xmlns:a16="http://schemas.microsoft.com/office/drawing/2014/main" id="{D0846206-A6F7-4AB1-9BB2-04D22CE8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738879"/>
            <a:ext cx="5023330" cy="28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00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70">
            <a:extLst>
              <a:ext uri="{FF2B5EF4-FFF2-40B4-BE49-F238E27FC236}">
                <a16:creationId xmlns:a16="http://schemas.microsoft.com/office/drawing/2014/main" id="{65F7A222-410D-4EDF-ABC1-D830A294B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177537F-39CD-4043-941B-836B1731D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4AD77B8-9F79-4842-ACDF-E9598ABA8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9F7A820-AA09-4D36-8BC9-6057B1A5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CD4C4-6F40-45CC-831B-B0C7140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Temperature and Atmosphere</a:t>
            </a:r>
          </a:p>
        </p:txBody>
      </p:sp>
      <p:pic>
        <p:nvPicPr>
          <p:cNvPr id="5122" name="Picture 2" descr="Diagram Of The Layers Within Earth's Atmosphere. Royalty Free Cliparts,  Vectors, And Stock Illustration. Image 112475646.">
            <a:extLst>
              <a:ext uri="{FF2B5EF4-FFF2-40B4-BE49-F238E27FC236}">
                <a16:creationId xmlns:a16="http://schemas.microsoft.com/office/drawing/2014/main" id="{32A705A2-06E0-4870-B246-0F2963CE84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770" y="640080"/>
            <a:ext cx="5716727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578B2-0E8A-489E-86FC-4177B564D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Gaseous layer extends 140km above the surface, getting thinner as you go up</a:t>
            </a:r>
          </a:p>
          <a:p>
            <a:pPr lvl="1"/>
            <a:r>
              <a:rPr lang="en-US" sz="1600" b="1" u="sng"/>
              <a:t>Troposphere</a:t>
            </a:r>
            <a:r>
              <a:rPr lang="en-US" sz="1600"/>
              <a:t> – lowest level, surface up to 12km. It where clouds &amp; airplanes are</a:t>
            </a:r>
          </a:p>
          <a:p>
            <a:pPr lvl="1"/>
            <a:r>
              <a:rPr lang="en-US" sz="1600" b="1" u="sng"/>
              <a:t>Stratosphere</a:t>
            </a:r>
            <a:r>
              <a:rPr lang="en-US" sz="1600"/>
              <a:t> – 12 to 48km up, contains the protective ozone layer</a:t>
            </a:r>
            <a:endParaRPr lang="en-US" sz="1600" b="1" u="sng"/>
          </a:p>
          <a:p>
            <a:endParaRPr lang="en-US" sz="16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0C1A80-C382-44F9-8B72-19D5625B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D7C7BAE-433B-4B8F-9F80-E469A375C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2D7D7E4-5AD3-4B48-9AD1-274BA925B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71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2BE3-A94D-4B4B-9C95-C9302E30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 contains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6E7F04-2B0C-4874-B9AC-5AC4037F40C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7768738"/>
              </p:ext>
            </p:extLst>
          </p:nvPr>
        </p:nvGraphicFramePr>
        <p:xfrm>
          <a:off x="1069975" y="2193925"/>
          <a:ext cx="4754562" cy="3978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281">
                  <a:extLst>
                    <a:ext uri="{9D8B030D-6E8A-4147-A177-3AD203B41FA5}">
                      <a16:colId xmlns:a16="http://schemas.microsoft.com/office/drawing/2014/main" val="2277258726"/>
                    </a:ext>
                  </a:extLst>
                </a:gridCol>
                <a:gridCol w="2377281">
                  <a:extLst>
                    <a:ext uri="{9D8B030D-6E8A-4147-A177-3AD203B41FA5}">
                      <a16:colId xmlns:a16="http://schemas.microsoft.com/office/drawing/2014/main" val="424056376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3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Nitrogen (N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41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Oxygen (O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20.95%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27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Argon (</a:t>
                      </a:r>
                      <a:r>
                        <a:rPr lang="en-US" dirty="0" err="1"/>
                        <a:t>Ar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31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Varies 0.1 – 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444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92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Trace gases – Neon, Helium, Ozone, Krypton, Hydrogen, Methane, Carbon monoxide, &amp; Pollutants)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0.01%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538871"/>
                  </a:ext>
                </a:extLst>
              </a:tr>
            </a:tbl>
          </a:graphicData>
        </a:graphic>
      </p:graphicFrame>
      <p:pic>
        <p:nvPicPr>
          <p:cNvPr id="6146" name="Picture 2" descr="Air - Composition and Molecular Weight">
            <a:extLst>
              <a:ext uri="{FF2B5EF4-FFF2-40B4-BE49-F238E27FC236}">
                <a16:creationId xmlns:a16="http://schemas.microsoft.com/office/drawing/2014/main" id="{50B65785-B652-489F-81BF-9185D25997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4749"/>
            <a:ext cx="5605257" cy="408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48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764</Words>
  <Application>Microsoft Office PowerPoint</Application>
  <PresentationFormat>Widescreen</PresentationFormat>
  <Paragraphs>128</Paragraphs>
  <Slides>24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Rockwell Extra Bold</vt:lpstr>
      <vt:lpstr>Wingdings</vt:lpstr>
      <vt:lpstr>Wood Type</vt:lpstr>
      <vt:lpstr>Earth</vt:lpstr>
      <vt:lpstr>Named for…</vt:lpstr>
      <vt:lpstr>The Stats</vt:lpstr>
      <vt:lpstr>Earth has 1 moon, named Moon.</vt:lpstr>
      <vt:lpstr>Size and Shape</vt:lpstr>
      <vt:lpstr>Surface: The Crust</vt:lpstr>
      <vt:lpstr>Surface</vt:lpstr>
      <vt:lpstr>Temperature and Atmosphere</vt:lpstr>
      <vt:lpstr>Atmosphere contains</vt:lpstr>
      <vt:lpstr>Greenhouse Effect</vt:lpstr>
      <vt:lpstr>Origin of the Atmosphere: 2 theories</vt:lpstr>
      <vt:lpstr>What really happened?</vt:lpstr>
      <vt:lpstr>What really happened?</vt:lpstr>
      <vt:lpstr>What really happened?</vt:lpstr>
      <vt:lpstr>Temperature</vt:lpstr>
      <vt:lpstr>Interior</vt:lpstr>
      <vt:lpstr>Interior</vt:lpstr>
      <vt:lpstr>Interior: Convection Heating</vt:lpstr>
      <vt:lpstr>Plate Tectonics</vt:lpstr>
      <vt:lpstr>Plate Tectonics</vt:lpstr>
      <vt:lpstr>Earth’s Magnetic Field</vt:lpstr>
      <vt:lpstr>Origin of Earth’s magnetic field</vt:lpstr>
      <vt:lpstr>Rotation</vt:lpstr>
      <vt:lpstr>Interesting Facts &amp; Peculiarities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</dc:title>
  <dc:creator>Kara Harris</dc:creator>
  <cp:lastModifiedBy>Kara Harris</cp:lastModifiedBy>
  <cp:revision>3</cp:revision>
  <dcterms:created xsi:type="dcterms:W3CDTF">2021-02-24T22:04:01Z</dcterms:created>
  <dcterms:modified xsi:type="dcterms:W3CDTF">2021-02-25T18:45:07Z</dcterms:modified>
</cp:coreProperties>
</file>