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7" r:id="rId1"/>
  </p:sldMasterIdLst>
  <p:sldIdLst>
    <p:sldId id="309" r:id="rId2"/>
    <p:sldId id="256" r:id="rId3"/>
    <p:sldId id="257" r:id="rId4"/>
    <p:sldId id="308" r:id="rId5"/>
    <p:sldId id="307" r:id="rId6"/>
    <p:sldId id="306" r:id="rId7"/>
    <p:sldId id="305" r:id="rId8"/>
    <p:sldId id="304" r:id="rId9"/>
    <p:sldId id="303" r:id="rId10"/>
    <p:sldId id="302" r:id="rId11"/>
    <p:sldId id="258" r:id="rId12"/>
    <p:sldId id="259" r:id="rId13"/>
    <p:sldId id="263" r:id="rId14"/>
    <p:sldId id="279" r:id="rId15"/>
    <p:sldId id="280" r:id="rId16"/>
    <p:sldId id="281" r:id="rId17"/>
    <p:sldId id="282" r:id="rId18"/>
    <p:sldId id="283" r:id="rId19"/>
    <p:sldId id="290" r:id="rId20"/>
    <p:sldId id="291" r:id="rId21"/>
    <p:sldId id="292" r:id="rId22"/>
    <p:sldId id="289" r:id="rId23"/>
    <p:sldId id="293" r:id="rId24"/>
    <p:sldId id="294" r:id="rId25"/>
    <p:sldId id="295" r:id="rId26"/>
    <p:sldId id="299" r:id="rId27"/>
    <p:sldId id="297" r:id="rId28"/>
    <p:sldId id="298" r:id="rId29"/>
    <p:sldId id="296" r:id="rId30"/>
    <p:sldId id="264" r:id="rId31"/>
    <p:sldId id="278" r:id="rId32"/>
    <p:sldId id="284" r:id="rId33"/>
    <p:sldId id="285" r:id="rId34"/>
    <p:sldId id="286" r:id="rId35"/>
    <p:sldId id="260" r:id="rId36"/>
    <p:sldId id="266" r:id="rId37"/>
    <p:sldId id="287" r:id="rId38"/>
    <p:sldId id="261" r:id="rId39"/>
    <p:sldId id="265" r:id="rId40"/>
    <p:sldId id="269" r:id="rId41"/>
    <p:sldId id="270" r:id="rId42"/>
    <p:sldId id="267" r:id="rId43"/>
    <p:sldId id="268" r:id="rId44"/>
    <p:sldId id="288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0929"/>
  </p:normalViewPr>
  <p:slideViewPr>
    <p:cSldViewPr>
      <p:cViewPr>
        <p:scale>
          <a:sx n="67" d="100"/>
          <a:sy n="67" d="100"/>
        </p:scale>
        <p:origin x="13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537771-C6CC-407B-AFEC-5DAA1748B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19B5EC-FE59-49EC-BE54-F7603D7DB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6A1094-D88D-4D35-B0DF-8318F3AEF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E9A96-01C2-46E9-A867-1D4A1095F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58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D7F785-2F7D-4E3D-A785-96C4D84166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008F4-3C32-472C-B828-5064068D2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E681CA-D7D4-4E25-9FEA-B9D4BF3FA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4B71-0570-4C5C-9ABA-7F768621E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43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C106D-7ED9-4D34-8CD3-5496D6D55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A7C456-B4B0-4B20-B942-7C1CF4C3F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176ABD-30B3-40E0-B36F-C34D4EB018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36906-1FD2-4631-B550-33C0E878B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37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203427-133C-4275-BEE5-4EAD2BB6D9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2DB1EE-5FF1-45E7-9EB8-D31622056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86973F-01D0-488C-8F8C-7B4D66225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A1951-61E5-46B7-905B-AEE68CC97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AE682-DFD3-4A11-B4E3-93395C83F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0B4F75-CEC8-4F6A-BA0A-75F407791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A636C-5D7B-498F-89F1-A65B8AD29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B7321-A65E-423B-8719-9BC7D8AE6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52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58FCF-19EB-4ED4-B1BF-073C021CE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25BDA9-9F28-4087-9127-2A9B9B00A6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1A9E8A-737D-4497-A7EF-3041ADABE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3E8-E867-43BB-A131-E0D8FE916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93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D82D13-18F6-4DA0-A39F-794CEE8908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FBF2A6-6623-4135-BA45-533A7290D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F13C745-8BD3-452B-842A-0EDFF4C42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A0C35-BCF9-4655-AC8C-0ED4B45A29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88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62E0A78-086C-4BE4-B9B9-7C11A6DAB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B3B3FD-0832-4602-B753-DF40C4BEF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D53801-6850-4FFE-AF48-3E950A3A9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3B6A-8CBD-4CED-8362-EC802A835F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25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FD013A-13AC-4C47-B228-27A02FED9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AC9E20-23E6-4D51-BC49-35D1C4634B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788FD8-9276-44FD-9B12-AE44A8424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1BE40-03F1-4DB2-9BB9-6962ED683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1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3F46A5-FF21-4EA2-A54A-074346ABF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A87E00-DE20-44D3-93DF-38E626AE2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B28B59-94BC-4ACE-B6F2-936F3C00F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3E7C7-54CD-4BF6-A548-FAB03F950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51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DC-7AF9-4290-8D83-F394834DA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F2DEF-CDBB-429D-9C2D-BF542370F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38B62-1CA8-4E94-9908-00164449E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91692-8833-441A-9339-6E9A83B26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03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1038DC-AC96-488F-B165-FB7ABD970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6A5C51-F654-4EA6-890E-6CCD9998C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6C79420F-7373-4F10-AA37-57AF47F75C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16258E26-9C83-4984-A38F-0F5DA16AF0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FA2F3D45-D714-4D45-A538-E419793102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BCF4F81-1F7D-4BE0-A87E-6352751A3F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BLjB5qavx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hy1fucSRQ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C26E-760A-4418-847B-3F743DE8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3: The Solar System:</a:t>
            </a:r>
            <a:br>
              <a:rPr lang="en-US" dirty="0"/>
            </a:br>
            <a:r>
              <a:rPr lang="en-US" dirty="0"/>
              <a:t>an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08F3E-F2EF-49F9-A60B-852F09B35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7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">
            <a:extLst>
              <a:ext uri="{FF2B5EF4-FFF2-40B4-BE49-F238E27FC236}">
                <a16:creationId xmlns:a16="http://schemas.microsoft.com/office/drawing/2014/main" id="{179CB767-8CC2-4C45-B4A8-99A97708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3440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4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F3F48693-3037-4F22-8CFF-8B7403C03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5125"/>
            <a:ext cx="8778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</a:t>
            </a:r>
            <a:r>
              <a:rPr lang="en-US" sz="2400" dirty="0">
                <a:latin typeface="Times" pitchFamily="18" charset="0"/>
              </a:rPr>
              <a:t> - determined through observing the gravitational effect of the planet on some nearby object (moons, nearby planets, satellites)</a:t>
            </a:r>
          </a:p>
          <a:p>
            <a:pPr>
              <a:defRPr/>
            </a:pPr>
            <a:endParaRPr lang="en-US" sz="2400" dirty="0">
              <a:latin typeface="Times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</a:t>
            </a:r>
            <a:r>
              <a:rPr lang="en-US" sz="2400" dirty="0">
                <a:latin typeface="Times" pitchFamily="18" charset="0"/>
              </a:rPr>
              <a:t> - divide mass by volume</a:t>
            </a:r>
          </a:p>
        </p:txBody>
      </p:sp>
      <p:pic>
        <p:nvPicPr>
          <p:cNvPr id="5123" name="Picture 4" descr="FG04_001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DA3856B8-D46B-4231-9CA5-E007B244C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>
            <a:extLst>
              <a:ext uri="{FF2B5EF4-FFF2-40B4-BE49-F238E27FC236}">
                <a16:creationId xmlns:a16="http://schemas.microsoft.com/office/drawing/2014/main" id="{4B3EE16B-E54C-4315-AF86-04964C3D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081242"/>
            <a:ext cx="2454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Planets orbit the sun __________ __________ as seen from the North Celestial Pole.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All planets are in the same orbital plane _________ Mercury and Pluto.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1296A9C8-C4D9-46BF-A835-94B9B0184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37305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___________ Planets</a:t>
            </a:r>
            <a:endParaRPr lang="en-US" sz="2400" dirty="0">
              <a:latin typeface="Times" pitchFamily="18" charset="0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7026E9CB-4EE3-4105-99F1-C7903E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35972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Times" panose="02020603050405020304" pitchFamily="18" charset="0"/>
              </a:rPr>
              <a:t>Mercury, Venus, Earth and Mars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Close to Sun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Small masses, radii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Rocky, solid surfaces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High densities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Slow rotation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Weak magnetic field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No rings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Few moons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B7C0C532-1971-41E1-B87D-DF6F6A5D6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09600"/>
            <a:ext cx="35253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 Planets</a:t>
            </a: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1526A5C4-4D0A-47D8-81B6-501F22B9F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431925"/>
            <a:ext cx="3505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Times" panose="02020603050405020304" pitchFamily="18" charset="0"/>
              </a:rPr>
              <a:t>Jupiter, Saturn, Uranus, and Neptune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Far from Sun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Large masses and radii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Gaseous surface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Low densities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Fast rotation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Strong magnetic field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Many rings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Times" panose="02020603050405020304" pitchFamily="18" charset="0"/>
              </a:rPr>
              <a:t>Many moons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terrestrials.jpg                                               00024A07Macintosh HD                   ABA78158:">
            <a:extLst>
              <a:ext uri="{FF2B5EF4-FFF2-40B4-BE49-F238E27FC236}">
                <a16:creationId xmlns:a16="http://schemas.microsoft.com/office/drawing/2014/main" id="{A15FE17B-DF7F-46D6-BC7A-04DBB152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80975"/>
            <a:ext cx="8509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027">
            <a:extLst>
              <a:ext uri="{FF2B5EF4-FFF2-40B4-BE49-F238E27FC236}">
                <a16:creationId xmlns:a16="http://schemas.microsoft.com/office/drawing/2014/main" id="{13836ABF-7629-44CB-966B-FE4F6441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614863"/>
            <a:ext cx="2389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anose="02020603050405020304" pitchFamily="18" charset="0"/>
              </a:rPr>
              <a:t>Terrestrial planets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venera probe">
            <a:extLst>
              <a:ext uri="{FF2B5EF4-FFF2-40B4-BE49-F238E27FC236}">
                <a16:creationId xmlns:a16="http://schemas.microsoft.com/office/drawing/2014/main" id="{0AB143FB-2F55-4DBC-8D84-4FC76F59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3" y="1619250"/>
            <a:ext cx="8441092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>
            <a:extLst>
              <a:ext uri="{FF2B5EF4-FFF2-40B4-BE49-F238E27FC236}">
                <a16:creationId xmlns:a16="http://schemas.microsoft.com/office/drawing/2014/main" id="{DFA2B22F-0F90-42DC-A067-4E429B8E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Surface of Venus as seen from the Venera probe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6" name="Content Placeholder 2">
            <a:extLst>
              <a:ext uri="{FF2B5EF4-FFF2-40B4-BE49-F238E27FC236}">
                <a16:creationId xmlns:a16="http://schemas.microsoft.com/office/drawing/2014/main" id="{4BED7F2A-9991-42C2-A26B-1DF2D2185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4E6E88A-549F-4DFF-B6D3-6CD2277FC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Mercury 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99E87156-4D3D-4A1A-8104-6D40CF258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/>
          </a:p>
        </p:txBody>
      </p:sp>
      <p:pic>
        <p:nvPicPr>
          <p:cNvPr id="9220" name="Picture 2" descr="Image result for mercury surface">
            <a:extLst>
              <a:ext uri="{FF2B5EF4-FFF2-40B4-BE49-F238E27FC236}">
                <a16:creationId xmlns:a16="http://schemas.microsoft.com/office/drawing/2014/main" id="{08B6791A-BC44-465B-B1E5-299AD6C6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46250"/>
            <a:ext cx="6096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F7D71DAA-434D-499F-9C82-470AC878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E40CACB-46F2-4DBF-93AE-67CC16374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5E0A9942-4A42-4FCD-9F89-CFA98FCF0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1436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e/e2/Driving_Distances_on_Mars_and_the_Moon.png">
            <a:extLst>
              <a:ext uri="{FF2B5EF4-FFF2-40B4-BE49-F238E27FC236}">
                <a16:creationId xmlns:a16="http://schemas.microsoft.com/office/drawing/2014/main" id="{F4A494EC-CD5D-406E-95F4-B474E9B2D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0"/>
            <a:ext cx="5486400" cy="10689874"/>
          </a:xfrm>
          <a:prstGeom prst="rect">
            <a:avLst/>
          </a:prstGeom>
          <a:noFill/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3ECA9AE-CA0B-4000-826D-FB4BF65D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08C45CCE-B1F2-4D79-9F24-C2B726197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2" descr="Image result for spirit opportunity">
            <a:extLst>
              <a:ext uri="{FF2B5EF4-FFF2-40B4-BE49-F238E27FC236}">
                <a16:creationId xmlns:a16="http://schemas.microsoft.com/office/drawing/2014/main" id="{C5094140-3B48-488B-8B06-F6E092B8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74638"/>
            <a:ext cx="894080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5452BA0-0D9E-434A-9357-E074DE71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Exploration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9BC1501-7C16-44CA-8EB6-0CA9C0114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Spirit and Opportunity- ___________in 2003 Mission was to detect signs of ________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Spirit- currently __________ as of 2010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Opportunity- functioned from 2004  - 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E7F30C13-0038-4377-B27F-73F03388D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50813"/>
            <a:ext cx="3467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The Solar System</a:t>
            </a:r>
            <a:endParaRPr lang="en-US" sz="2400" dirty="0">
              <a:solidFill>
                <a:schemeClr val="accent2"/>
              </a:solidFill>
              <a:latin typeface="Times" pitchFamily="18" charset="0"/>
            </a:endParaRPr>
          </a:p>
        </p:txBody>
      </p:sp>
      <p:pic>
        <p:nvPicPr>
          <p:cNvPr id="2051" name="Picture 3" descr="FG04_001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A7194910-6CC3-4338-8170-4B3F753F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9032" r="2354" b="8397"/>
          <a:stretch>
            <a:fillRect/>
          </a:stretch>
        </p:blipFill>
        <p:spPr bwMode="auto">
          <a:xfrm>
            <a:off x="1524000" y="2667000"/>
            <a:ext cx="6477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>
            <a:extLst>
              <a:ext uri="{FF2B5EF4-FFF2-40B4-BE49-F238E27FC236}">
                <a16:creationId xmlns:a16="http://schemas.microsoft.com/office/drawing/2014/main" id="{B2522538-1C4E-45E2-BDD6-B7081045C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746125"/>
            <a:ext cx="40068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</a:t>
            </a:r>
            <a:r>
              <a:rPr lang="en-US" altLang="en-US" sz="2400" u="sng" dirty="0">
                <a:latin typeface="Times" panose="02020603050405020304" pitchFamily="18" charset="0"/>
              </a:rPr>
              <a:t>      </a:t>
            </a:r>
            <a:r>
              <a:rPr lang="en-US" altLang="en-US" sz="2400" dirty="0">
                <a:latin typeface="Times" panose="02020603050405020304" pitchFamily="18" charset="0"/>
              </a:rPr>
              <a:t> star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9  </a:t>
            </a:r>
            <a:r>
              <a:rPr lang="en-US" altLang="en-US" sz="2400" u="sng" dirty="0">
                <a:latin typeface="Times" panose="02020603050405020304" pitchFamily="18" charset="0"/>
              </a:rPr>
              <a:t>      </a:t>
            </a:r>
            <a:r>
              <a:rPr lang="en-US" altLang="en-US" sz="2400" dirty="0">
                <a:latin typeface="Times" panose="02020603050405020304" pitchFamily="18" charset="0"/>
              </a:rPr>
              <a:t> planets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 </a:t>
            </a:r>
            <a:r>
              <a:rPr lang="en-US" altLang="en-US" sz="2400" u="sng" dirty="0">
                <a:latin typeface="Times" panose="02020603050405020304" pitchFamily="18" charset="0"/>
              </a:rPr>
              <a:t>       </a:t>
            </a:r>
            <a:r>
              <a:rPr lang="en-US" altLang="en-US" sz="2400" dirty="0">
                <a:latin typeface="Times" panose="02020603050405020304" pitchFamily="18" charset="0"/>
              </a:rPr>
              <a:t> (major) moons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 asteroids, comets, meteoroids</a:t>
            </a:r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CBC9390A-7ADB-4889-BB1B-BCB4E3D6801D}"/>
              </a:ext>
            </a:extLst>
          </p:cNvPr>
          <p:cNvSpPr/>
          <p:nvPr/>
        </p:nvSpPr>
        <p:spPr bwMode="auto">
          <a:xfrm>
            <a:off x="1295400" y="1143000"/>
            <a:ext cx="533400" cy="457200"/>
          </a:xfrm>
          <a:prstGeom prst="mathMultiply">
            <a:avLst/>
          </a:prstGeom>
          <a:solidFill>
            <a:srgbClr val="FF0000">
              <a:alpha val="53000"/>
            </a:srgbClr>
          </a:solidFill>
          <a:ln w="9525" cap="flat" cmpd="sng" algn="ctr">
            <a:solidFill>
              <a:schemeClr val="tx1">
                <a:alpha val="5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F43421B-BEB1-459A-B650-02B3664D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Curiosity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3718AA6D-2D1E-4770-8EAD-4066F2B68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Launched August 2012:  </a:t>
            </a:r>
          </a:p>
          <a:p>
            <a:r>
              <a:rPr lang="en-US" altLang="en-US" dirty="0"/>
              <a:t>Has Detected ___________On Mars (indicative of ___________)</a:t>
            </a:r>
          </a:p>
        </p:txBody>
      </p:sp>
      <p:pic>
        <p:nvPicPr>
          <p:cNvPr id="14340" name="Picture 2" descr="Image result for curiosity mars">
            <a:extLst>
              <a:ext uri="{FF2B5EF4-FFF2-40B4-BE49-F238E27FC236}">
                <a16:creationId xmlns:a16="http://schemas.microsoft.com/office/drawing/2014/main" id="{09090B20-4ECE-475D-9846-7FD973BD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63341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F360B42-DD49-4C69-9C32-4990BBB6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Mission Implications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99184AA-14AF-4675-9C41-199C2E746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/>
              <a:t>Demonstrated the _____________ to land a very large, heavy rover to the surface of Mars</a:t>
            </a:r>
            <a:br>
              <a:rPr lang="en-US" altLang="en-US" sz="1800" dirty="0"/>
            </a:br>
            <a:endParaRPr lang="en-US" altLang="en-US" sz="1800" dirty="0"/>
          </a:p>
          <a:p>
            <a:r>
              <a:rPr lang="en-US" altLang="en-US" sz="1800" dirty="0"/>
              <a:t>Demonstrated the ability to land more ____________ in a 20-kilometer (12.4-mile) landing circle</a:t>
            </a:r>
            <a:br>
              <a:rPr lang="en-US" altLang="en-US" sz="1800" dirty="0"/>
            </a:br>
            <a:br>
              <a:rPr lang="en-US" altLang="en-US" sz="1800" dirty="0"/>
            </a:br>
            <a:endParaRPr lang="en-US" altLang="en-US" sz="1800" dirty="0"/>
          </a:p>
          <a:p>
            <a:r>
              <a:rPr lang="en-US" altLang="en-US" sz="1800" dirty="0"/>
              <a:t>Demonstrated long-range _______________on the surface of the red planet (5-20 kilometers or about 3 to 12 miles) for the collection of more diverse samples and studies.</a:t>
            </a:r>
            <a:br>
              <a:rPr lang="en-US" altLang="en-US" dirty="0"/>
            </a:br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922D866-C1D4-4819-BE00-E9914730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Mars Long term Plans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636BFAC5-B781-479A-965A-7C3510E23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Determine whether _______ ever arose on Mars</a:t>
            </a:r>
          </a:p>
          <a:p>
            <a:r>
              <a:rPr lang="en-US" altLang="en-US" dirty="0"/>
              <a:t>Characterize the _________ of Mars</a:t>
            </a:r>
          </a:p>
          <a:p>
            <a:r>
              <a:rPr lang="en-US" altLang="en-US" dirty="0"/>
              <a:t>Characterize the _________of Mars</a:t>
            </a:r>
          </a:p>
          <a:p>
            <a:r>
              <a:rPr lang="en-US" altLang="en-US" dirty="0"/>
              <a:t>Prepare for _________ Exploration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873FBF9-ECC8-43FA-82EE-2AE965333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Future Mars Time Table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15A3C98-C5E0-4EC0-A8F8-C64E5431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6C4C611D-C88F-4E75-A2BA-96293C4B9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382000" cy="37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6E4560F3-8464-49FA-9522-DCB529B5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4582EB27-3AF8-4D5F-AC3C-30289F498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r>
              <a:rPr lang="en-US" altLang="en-US" dirty="0"/>
              <a:t>Venus-   Venera 13 Russian Launch</a:t>
            </a:r>
          </a:p>
          <a:p>
            <a:pPr lvl="1"/>
            <a:r>
              <a:rPr lang="en-US" altLang="en-US" dirty="0"/>
              <a:t>________ Minutes after landing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6D14F62-6C28-4A39-8D7E-B0A1D6DB1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819399"/>
            <a:ext cx="6963927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B50836BE-073D-4583-8610-7CD28938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Jupiter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C59674DF-B484-4A16-B315-38FC6C792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JUNO-</a:t>
            </a:r>
          </a:p>
          <a:p>
            <a:endParaRPr lang="en-US" altLang="en-US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8B83AEF-3D90-4A78-954D-86EEF9DC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8305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333333"/>
                </a:solidFill>
                <a:latin typeface="Helvetica Neue"/>
              </a:rPr>
              <a:t>Determine how much ________ is in Jupiter's atmosphere, which helps determine which planet formation theory is correct (or if new theories are needed)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333333"/>
              </a:solidFill>
              <a:latin typeface="Helvetica Neue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333333"/>
                </a:solidFill>
                <a:latin typeface="Helvetica Neue"/>
              </a:rPr>
              <a:t>Look deep into Jupiter’s _______________ to measure composition, temperature, cloud motions and other properties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333333"/>
              </a:solidFill>
              <a:latin typeface="Helvetica Neue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333333"/>
                </a:solidFill>
                <a:latin typeface="Helvetica Neue"/>
              </a:rPr>
              <a:t>Map Jupiter’s _______________ and gravity fields-  structure insight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333333"/>
              </a:solidFill>
              <a:latin typeface="Helvetica Neue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333333"/>
                </a:solidFill>
                <a:latin typeface="Helvetica Neue"/>
              </a:rPr>
              <a:t>Explore and study Jupiter's magnetosphere near the planet’s_______________, especially the auroras and atmosphere</a:t>
            </a:r>
            <a:br>
              <a:rPr lang="en-US" altLang="en-US" sz="1800" dirty="0"/>
            </a:br>
            <a:endParaRPr lang="en-US" altLang="en-US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B03ED01-53BC-43C0-A42D-E05CB9D7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E26A8BB0-B6A0-40C0-9864-34FC6018B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4" name="Picture 2" descr="Image result for juno infographic">
            <a:extLst>
              <a:ext uri="{FF2B5EF4-FFF2-40B4-BE49-F238E27FC236}">
                <a16:creationId xmlns:a16="http://schemas.microsoft.com/office/drawing/2014/main" id="{5C70F83F-47E5-4AB6-AA71-C38A9253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86868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EE373D6-C055-44CF-842E-A50A1A3E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Saturn: Cassini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AD9BF378-04F6-4C64-B23A-301F87589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Exploration of Saturn’s moons and atmosphere on Saturn</a:t>
            </a:r>
          </a:p>
          <a:p>
            <a:pPr marL="0" indent="0">
              <a:buFontTx/>
              <a:buNone/>
            </a:pPr>
            <a:r>
              <a:rPr lang="en-US" altLang="en-US" sz="1800" dirty="0"/>
              <a:t>The ____________probe makes first landing on a moon in the outer solar system (Titan)</a:t>
            </a: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Discovery of active, ____________ plumes on the Saturnian moon Enceladus</a:t>
            </a: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Saturn’s ___________ revealed as active and dynamic -- a laboratory for how planets form</a:t>
            </a: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Titan revealed as ___________-like world with rain, rivers, lakes and seas</a:t>
            </a: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Studies of the great northern ____________ of 2010-2011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49C132C-6BC9-4657-9002-FC250728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D771F89E-CFBC-42C9-A1AE-B6799ECD0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6D56C032-8223-49A2-80D3-6FDC8097B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0225A53E-1110-4BF9-BD9D-DE2C1A4F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5D279994-D2FE-4151-B42D-8DFCF0E40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05C86B61-E776-48DA-B3DF-7AD711591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0" y="457200"/>
            <a:ext cx="106997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G04_002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0722C794-DF76-4BC1-AE5C-F53A439C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5579" r="1755" b="7887"/>
          <a:stretch>
            <a:fillRect/>
          </a:stretch>
        </p:blipFill>
        <p:spPr bwMode="auto">
          <a:xfrm>
            <a:off x="457200" y="1371600"/>
            <a:ext cx="8153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4">
            <a:extLst>
              <a:ext uri="{FF2B5EF4-FFF2-40B4-BE49-F238E27FC236}">
                <a16:creationId xmlns:a16="http://schemas.microsoft.com/office/drawing/2014/main" id="{6F0725A5-171E-4F20-BAEC-C4BBD2B7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4701570"/>
            <a:ext cx="4333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How are planet sizes determined?</a:t>
            </a:r>
          </a:p>
          <a:p>
            <a:pPr>
              <a:defRPr/>
            </a:pP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Measure </a:t>
            </a:r>
            <a:r>
              <a:rPr lang="en-US" sz="24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                           </a:t>
            </a: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on sky,</a:t>
            </a:r>
          </a:p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Then use geometry…..</a:t>
            </a:r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360FA8A4-42DC-45BD-A78E-EA495D5F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093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Times" pitchFamily="18" charset="0"/>
              </a:rPr>
              <a:t>The </a:t>
            </a:r>
            <a:r>
              <a:rPr lang="en-US" sz="2400" u="sng" dirty="0">
                <a:latin typeface="Times" pitchFamily="18" charset="0"/>
              </a:rPr>
              <a:t>                         </a:t>
            </a:r>
            <a:r>
              <a:rPr lang="en-US" sz="2400" dirty="0">
                <a:latin typeface="Times" pitchFamily="18" charset="0"/>
              </a:rPr>
              <a:t>to planets are known from Kepler’s Laws</a:t>
            </a:r>
          </a:p>
          <a:p>
            <a:pPr algn="ctr">
              <a:defRPr/>
            </a:pPr>
            <a:r>
              <a:rPr lang="en-US" sz="2400" dirty="0">
                <a:latin typeface="Times" pitchFamily="18" charset="0"/>
              </a:rPr>
              <a:t> </a:t>
            </a:r>
            <a:r>
              <a:rPr lang="en-US" sz="2000" dirty="0">
                <a:latin typeface="Times" pitchFamily="18" charset="0"/>
              </a:rPr>
              <a:t>(once calibrated with radar ranging to Venus)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ovians.jpg                                                    00024A07Macintosh HD                   ABA78158:">
            <a:extLst>
              <a:ext uri="{FF2B5EF4-FFF2-40B4-BE49-F238E27FC236}">
                <a16:creationId xmlns:a16="http://schemas.microsoft.com/office/drawing/2014/main" id="{E71DB2FD-985E-45B7-9E0B-CFA7A87B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BEC9BC55-04B1-44B2-B3F2-D0B8C8D9B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300663"/>
            <a:ext cx="299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Jovian planets </a:t>
            </a:r>
            <a:r>
              <a:rPr lang="en-US" altLang="en-US" sz="1800" dirty="0">
                <a:latin typeface="Times" panose="02020603050405020304" pitchFamily="18" charset="0"/>
              </a:rPr>
              <a:t>(and earth)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2823D9E9-CBBC-41BE-9511-FA45A923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OTHER SOLAR SYSTEM OBJECTS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31BF7BF1-932D-4A44-9E01-9FFF79E30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 descr="http://upload.wikimedia.org/wikipedia/commons/thumb/9/9c/TheTransneptunians_Size_Albedo_Color.svg/1000px-TheTransneptunians_Size_Albedo_Color.svg.png">
            <a:extLst>
              <a:ext uri="{FF2B5EF4-FFF2-40B4-BE49-F238E27FC236}">
                <a16:creationId xmlns:a16="http://schemas.microsoft.com/office/drawing/2014/main" id="{7F8D7DF7-070D-48C6-BD17-B7ECE6E4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00200"/>
            <a:ext cx="952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18091FC-E41D-465C-8351-CD6BCCA3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Dwarf Planet Qualifications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3891ED5-42FF-40DC-BB06-53DD7F74F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_________ enough to be rounded by its own gravity</a:t>
            </a:r>
          </a:p>
          <a:p>
            <a:endParaRPr lang="en-US" altLang="en-US" dirty="0"/>
          </a:p>
          <a:p>
            <a:r>
              <a:rPr lang="en-US" altLang="en-US" dirty="0"/>
              <a:t>But has ______cleared its neighboring region of </a:t>
            </a:r>
            <a:r>
              <a:rPr lang="en-US" altLang="en-US" dirty="0" err="1"/>
              <a:t>planetessimals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Is not a ____________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BBF44842-6049-46C0-907F-E2707220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 Neptunian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8F46353-7BD5-499F-8A5C-92B4C4ADB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 _________________ is dwarf planet beyond the orbit of Neptune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784377C-19F0-49CF-B3D1-73CF10F65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667000"/>
            <a:ext cx="60198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E7B7B707-F518-42DE-A146-0066F9E2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By the numbers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D091D05C-A3C9-45F8-9F8A-A9114A86D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Only ____ Dwarf Planets recognized so far but there may be as many as ______</a:t>
            </a:r>
          </a:p>
        </p:txBody>
      </p:sp>
      <p:pic>
        <p:nvPicPr>
          <p:cNvPr id="28676" name="Picture 2" descr="Image result for number of dwarf planets">
            <a:extLst>
              <a:ext uri="{FF2B5EF4-FFF2-40B4-BE49-F238E27FC236}">
                <a16:creationId xmlns:a16="http://schemas.microsoft.com/office/drawing/2014/main" id="{E40894CE-1B96-43EC-B694-3CCD0D09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G04_003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E7045C68-FDA0-44B7-9F51-15F4A600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88A904F6-CB5B-4CFC-AB4C-A510F538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74638"/>
            <a:ext cx="7824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" panose="02020603050405020304" pitchFamily="18" charset="0"/>
              </a:rPr>
              <a:t>Asteroids</a:t>
            </a:r>
            <a:r>
              <a:rPr lang="en-US" altLang="en-US" sz="2400" dirty="0">
                <a:latin typeface="Times" panose="02020603050405020304" pitchFamily="18" charset="0"/>
              </a:rPr>
              <a:t> - rocks with sizes greater than _________ across</a:t>
            </a:r>
            <a:endParaRPr lang="en-US" altLang="en-US" dirty="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2E3D2B1A-A741-4B65-AF78-79D48EB4C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822325"/>
            <a:ext cx="6797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Most asteroids remain in the ________ belt between Mars and Jupiter but a few have orbits that cross Earth’s path.</a:t>
            </a: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39E0F621-FDE9-447C-84B2-A73C558E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22256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Three asteroids hit the Earth every _____________years!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 autoUpdateAnimBg="0"/>
      <p:bldP spid="7168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raters.gif                                                    00024A07Macintosh HD                   ABA78158:">
            <a:extLst>
              <a:ext uri="{FF2B5EF4-FFF2-40B4-BE49-F238E27FC236}">
                <a16:creationId xmlns:a16="http://schemas.microsoft.com/office/drawing/2014/main" id="{E7BDA04D-CDDE-42FB-815D-65F5E63C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0720C3B3-37A8-471E-A837-3E17661A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"/>
            <a:ext cx="4803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" panose="02020603050405020304" pitchFamily="18" charset="0"/>
              </a:rPr>
              <a:t>Known asteroid impact sites</a:t>
            </a:r>
            <a:endParaRPr lang="en-US" altLang="en-US" sz="2400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BLjB5qavxY">
            <a:extLst>
              <a:ext uri="{FF2B5EF4-FFF2-40B4-BE49-F238E27FC236}">
                <a16:creationId xmlns:a16="http://schemas.microsoft.com/office/drawing/2014/main" id="{85E9BC9E-B03E-4A4A-9DAB-16765C4FD9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86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&#10;FG04_004b.JPG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09F265A3-F96F-4BF6-86B9-8C060C10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3249" r="10109" b="10109"/>
          <a:stretch>
            <a:fillRect/>
          </a:stretch>
        </p:blipFill>
        <p:spPr bwMode="auto">
          <a:xfrm>
            <a:off x="6324600" y="4038600"/>
            <a:ext cx="243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&#10;FG04_004c.JPG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CD172E4D-8FE1-4A20-A828-C614C1DF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5370" r="17450" b="14095"/>
          <a:stretch>
            <a:fillRect/>
          </a:stretch>
        </p:blipFill>
        <p:spPr bwMode="auto">
          <a:xfrm>
            <a:off x="4800600" y="914400"/>
            <a:ext cx="35052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1E16902A-8338-4502-A295-5EF0D7482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622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Asteroid sizes</a:t>
            </a:r>
            <a:r>
              <a:rPr lang="en-US" sz="2400" dirty="0">
                <a:latin typeface="Times" pitchFamily="18" charset="0"/>
              </a:rPr>
              <a:t> range from 100m to about 1000km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1CA7FB96-75BC-44E1-95D5-9B47F4F9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050925"/>
            <a:ext cx="4054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" pitchFamily="18" charset="0"/>
              </a:rPr>
              <a:t>They are composed of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 </a:t>
            </a:r>
            <a:r>
              <a:rPr lang="en-US" sz="2400" dirty="0">
                <a:latin typeface="Times" pitchFamily="18" charset="0"/>
              </a:rPr>
              <a:t>or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</a:t>
            </a:r>
            <a:r>
              <a:rPr lang="en-US" sz="2400" dirty="0">
                <a:latin typeface="Times" pitchFamily="18" charset="0"/>
              </a:rPr>
              <a:t> and other rocky material.</a:t>
            </a: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C2D90D2D-E5EB-4C2B-8B9E-D61B9EA8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4206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The Asteroid belt is a group of rocks that appear to </a:t>
            </a:r>
            <a:r>
              <a:rPr lang="en-US" altLang="en-US" sz="2400" dirty="0" err="1">
                <a:latin typeface="Times" panose="02020603050405020304" pitchFamily="18" charset="0"/>
              </a:rPr>
              <a:t>have_________joined</a:t>
            </a:r>
            <a:r>
              <a:rPr lang="en-US" altLang="en-US" sz="2400" dirty="0">
                <a:latin typeface="Times" panose="02020603050405020304" pitchFamily="18" charset="0"/>
              </a:rPr>
              <a:t> to make a planet. Why do we think this?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AA23A59E-0A78-4158-A711-CF9246815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419600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Too little __________ to be a planet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Asteroids have different chemical compositions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B9FC4CA4-820A-4CF2-9AC1-83527C1C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775325"/>
            <a:ext cx="460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It’s all ________________ fault…..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steroids-label.jpg                                            00024A07Macintosh HD                   ABA78158:">
            <a:extLst>
              <a:ext uri="{FF2B5EF4-FFF2-40B4-BE49-F238E27FC236}">
                <a16:creationId xmlns:a16="http://schemas.microsoft.com/office/drawing/2014/main" id="{7236ED1E-45C3-4FDC-831E-338C4E8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0238"/>
            <a:ext cx="77724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454CA767-C652-4975-AC5A-4C80FF05A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5172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Formation of the Solar System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735C895-87BA-49A4-963B-59CE02B53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7559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accent2"/>
                </a:solidFill>
                <a:latin typeface="Verdana" panose="020B0604030504040204" pitchFamily="34" charset="0"/>
              </a:rPr>
              <a:t>Any theory to describe the formation of our Solar System must adhere to these facts: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CC05074C-BE3F-496F-B9FB-2D82B19DE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49400"/>
            <a:ext cx="822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Each planet is </a:t>
            </a:r>
            <a:r>
              <a:rPr lang="en-US" altLang="en-US" sz="2400" u="sng" dirty="0">
                <a:latin typeface="Times" panose="02020603050405020304" pitchFamily="18" charset="0"/>
              </a:rPr>
              <a:t>                             </a:t>
            </a:r>
            <a:r>
              <a:rPr lang="en-US" altLang="en-US" sz="2400" dirty="0">
                <a:latin typeface="Times" panose="02020603050405020304" pitchFamily="18" charset="0"/>
              </a:rPr>
              <a:t>in space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orbits are </a:t>
            </a:r>
            <a:r>
              <a:rPr lang="en-US" altLang="en-US" sz="2400" u="sng" dirty="0">
                <a:latin typeface="Times" panose="02020603050405020304" pitchFamily="18" charset="0"/>
              </a:rPr>
              <a:t>                       </a:t>
            </a:r>
            <a:r>
              <a:rPr lang="en-US" altLang="en-US" sz="2400" dirty="0">
                <a:latin typeface="Times" panose="02020603050405020304" pitchFamily="18" charset="0"/>
              </a:rPr>
              <a:t> circular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orbits of the planets all lie in roughly the </a:t>
            </a:r>
            <a:r>
              <a:rPr lang="en-US" altLang="en-US" sz="2400" u="sng" dirty="0">
                <a:latin typeface="Times" panose="02020603050405020304" pitchFamily="18" charset="0"/>
              </a:rPr>
              <a:t>               </a:t>
            </a:r>
            <a:r>
              <a:rPr lang="en-US" altLang="en-US" sz="2400" dirty="0">
                <a:latin typeface="Times" panose="02020603050405020304" pitchFamily="18" charset="0"/>
              </a:rPr>
              <a:t> plane.</a:t>
            </a:r>
            <a:r>
              <a:rPr lang="en-US" altLang="en-US" sz="2400" u="sng" dirty="0">
                <a:latin typeface="Times" panose="02020603050405020304" pitchFamily="18" charset="0"/>
              </a:rPr>
              <a:t>                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direction they orbit around the Sun is the </a:t>
            </a:r>
            <a:r>
              <a:rPr lang="en-US" altLang="en-US" sz="2400" u="sng" dirty="0">
                <a:latin typeface="Times" panose="02020603050405020304" pitchFamily="18" charset="0"/>
              </a:rPr>
              <a:t>              </a:t>
            </a:r>
            <a:r>
              <a:rPr lang="en-US" altLang="en-US" sz="2400" dirty="0">
                <a:latin typeface="Times" panose="02020603050405020304" pitchFamily="18" charset="0"/>
              </a:rPr>
              <a:t>as the Sun’s rotation on its axis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direction most planets rotate on their axes is the </a:t>
            </a:r>
            <a:r>
              <a:rPr lang="en-US" altLang="en-US" sz="2400" u="sng" dirty="0">
                <a:latin typeface="Times" panose="02020603050405020304" pitchFamily="18" charset="0"/>
              </a:rPr>
              <a:t>           </a:t>
            </a:r>
            <a:r>
              <a:rPr lang="en-US" altLang="en-US" sz="2400" dirty="0">
                <a:latin typeface="Times" panose="02020603050405020304" pitchFamily="18" charset="0"/>
              </a:rPr>
              <a:t>as that for the Sun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direction of a planet’s moon orbits is the same as that planet’s direction of</a:t>
            </a:r>
            <a:r>
              <a:rPr lang="en-US" altLang="en-US" sz="2400" u="sng" dirty="0">
                <a:latin typeface="Times" panose="02020603050405020304" pitchFamily="18" charset="0"/>
              </a:rPr>
              <a:t> _____________</a:t>
            </a: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The ___________planets are very different from the __________ planets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Asteroids are different from both types of planets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latin typeface="Times" panose="02020603050405020304" pitchFamily="18" charset="0"/>
              </a:rPr>
              <a:t>Comets are _____fragments that don’t orbit in the ________plane</a:t>
            </a:r>
          </a:p>
        </p:txBody>
      </p:sp>
    </p:spTree>
    <p:extLst>
      <p:ext uri="{BB962C8B-B14F-4D97-AF65-F5344CB8AC3E}">
        <p14:creationId xmlns:p14="http://schemas.microsoft.com/office/powerpoint/2010/main" val="18898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A5EBA320-B449-445A-8B26-B0FD3BE3E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74638"/>
            <a:ext cx="3673475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Meteoroids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– interplanetary rocky material __________ than 100m (down to grain size).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called a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as it burns in the Earth’s atmosphere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if it makes it to the ground, it is a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____________</a:t>
            </a:r>
            <a:endParaRPr lang="en-US" sz="2400" dirty="0">
              <a:latin typeface="Times" pitchFamily="18" charset="0"/>
            </a:endParaRPr>
          </a:p>
        </p:txBody>
      </p:sp>
      <p:pic>
        <p:nvPicPr>
          <p:cNvPr id="34819" name="Picture 4" descr="FG04_012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7A8651A9-D1CB-4E85-86E0-050CC231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26944"/>
          <a:stretch>
            <a:fillRect/>
          </a:stretch>
        </p:blipFill>
        <p:spPr bwMode="auto">
          <a:xfrm>
            <a:off x="4332288" y="762000"/>
            <a:ext cx="38417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CF16BA29-17A5-4BB4-A8FE-039B549BB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403725"/>
            <a:ext cx="36734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Most meteor showers are the result of the Earth passing through the orbit of a _________ which has left debris along its path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>
            <a:extLst>
              <a:ext uri="{FF2B5EF4-FFF2-40B4-BE49-F238E27FC236}">
                <a16:creationId xmlns:a16="http://schemas.microsoft.com/office/drawing/2014/main" id="{C5D3899E-8AA8-4BA9-BAA1-201D3468E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pic>
        <p:nvPicPr>
          <p:cNvPr id="81923" name="Picture 1027" descr="FG04_013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8EA33A68-76ED-4A33-A7CB-E9C8A820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50"/>
            <a:ext cx="6273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1028">
            <a:extLst>
              <a:ext uri="{FF2B5EF4-FFF2-40B4-BE49-F238E27FC236}">
                <a16:creationId xmlns:a16="http://schemas.microsoft.com/office/drawing/2014/main" id="{311A912D-54DF-4862-B28E-37F68D82A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57400"/>
            <a:ext cx="2667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Meteor crater near Winslow, AZ - the culprit was probably 50 m across weighing 200,000 tons!</a:t>
            </a:r>
          </a:p>
        </p:txBody>
      </p:sp>
      <p:sp>
        <p:nvSpPr>
          <p:cNvPr id="81925" name="Text Box 1029">
            <a:extLst>
              <a:ext uri="{FF2B5EF4-FFF2-40B4-BE49-F238E27FC236}">
                <a16:creationId xmlns:a16="http://schemas.microsoft.com/office/drawing/2014/main" id="{2B655010-B7E8-4D9F-9E2B-ACFDF690A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79969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Meteors are</a:t>
            </a:r>
            <a:r>
              <a:rPr lang="en-US" altLang="en-US" sz="2400" dirty="0">
                <a:solidFill>
                  <a:srgbClr val="33CC33"/>
                </a:solidFill>
                <a:latin typeface="Times" panose="02020603050405020304" pitchFamily="18" charset="0"/>
              </a:rPr>
              <a:t> _______ </a:t>
            </a:r>
            <a:r>
              <a:rPr lang="en-US" altLang="en-US" sz="2400" dirty="0">
                <a:latin typeface="Times" panose="02020603050405020304" pitchFamily="18" charset="0"/>
              </a:rPr>
              <a:t>- mainly iron and nickel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Some contain ____________ material - rich in organic material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Meteors are</a:t>
            </a:r>
            <a:r>
              <a:rPr lang="en-US" altLang="en-US" sz="2400" dirty="0">
                <a:solidFill>
                  <a:srgbClr val="33CC33"/>
                </a:solidFill>
                <a:latin typeface="Times" panose="02020603050405020304" pitchFamily="18" charset="0"/>
              </a:rPr>
              <a:t> _____</a:t>
            </a:r>
            <a:r>
              <a:rPr lang="en-US" altLang="en-US" sz="2400" dirty="0">
                <a:latin typeface="Times" panose="02020603050405020304" pitchFamily="18" charset="0"/>
              </a:rPr>
              <a:t> - 4.5 billion years - based on carbon dating</a:t>
            </a:r>
          </a:p>
        </p:txBody>
      </p:sp>
      <p:sp>
        <p:nvSpPr>
          <p:cNvPr id="81926" name="Text Box 1030">
            <a:extLst>
              <a:ext uri="{FF2B5EF4-FFF2-40B4-BE49-F238E27FC236}">
                <a16:creationId xmlns:a16="http://schemas.microsoft.com/office/drawing/2014/main" id="{BAE4A3CE-AB5F-4833-8F16-2EF33196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234" y="4648200"/>
            <a:ext cx="27032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Meteor showers: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Lyrid – Apr 21/22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Eta Aquariid – May 4/5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Orionid – Oct 20/21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Leonid – Nov 16/17</a:t>
            </a:r>
          </a:p>
          <a:p>
            <a:pPr>
              <a:defRPr/>
            </a:pPr>
            <a:r>
              <a:rPr lang="en-US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Geminid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– Dec 13/14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utoUpdateAnimBg="0"/>
      <p:bldP spid="81924" grpId="0" autoUpdateAnimBg="0"/>
      <p:bldP spid="8192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995BC411-994A-4A99-A02E-C1B7D4FF1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350838"/>
            <a:ext cx="1528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Comets </a:t>
            </a:r>
            <a:endParaRPr lang="en-US" sz="2400" dirty="0">
              <a:latin typeface="Times" pitchFamily="18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6714B8C7-7898-4430-9CFB-A8DB73F1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8323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________ snowballs - dust and rock in methane, ammonia and ice</a:t>
            </a:r>
          </a:p>
        </p:txBody>
      </p:sp>
      <p:pic>
        <p:nvPicPr>
          <p:cNvPr id="36868" name="Picture 4" descr="FG04_006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8BC1A882-6E29-4E2E-AD9C-404740E7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731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D5A67802-6712-4FB7-877B-E91C6D4CA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638800"/>
            <a:ext cx="2135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/>
                </a:solidFill>
                <a:latin typeface="Times" panose="02020603050405020304" pitchFamily="18" charset="0"/>
              </a:rPr>
              <a:t>Halley’s Comet in 1986</a:t>
            </a:r>
            <a:endParaRPr lang="en-US" altLang="en-US" sz="2400" dirty="0">
              <a:latin typeface="Times" panose="02020603050405020304" pitchFamily="18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BDC42679-DCBD-48F4-A5BF-D1501451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5000"/>
            <a:ext cx="673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" panose="02020603050405020304" pitchFamily="18" charset="0"/>
              </a:rPr>
              <a:t>All light is reflected from the Sun - the comet makes no light of its own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B89C9960-83F6-4919-BD08-E0994BC27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973763"/>
            <a:ext cx="386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" panose="02020603050405020304" pitchFamily="18" charset="0"/>
              </a:rPr>
              <a:t>The nucleus is a few km in diameter</a:t>
            </a:r>
            <a:endParaRPr lang="en-US" altLang="en-US" sz="2400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G04_010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D61FE583-CDC6-49DE-8D28-4C822A0C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4" b="17392"/>
          <a:stretch>
            <a:fillRect/>
          </a:stretch>
        </p:blipFill>
        <p:spPr bwMode="auto">
          <a:xfrm>
            <a:off x="1371600" y="3276600"/>
            <a:ext cx="6426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D743DC60-4D8F-40CE-82F0-061194EFE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41325"/>
            <a:ext cx="7268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Cometary ________ take them far beyond Pluto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Many take up to ___ million years to orbit the Sun once!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" panose="02020603050405020304" pitchFamily="18" charset="0"/>
              </a:rPr>
              <a:t>Short period comets (&lt; 200 years) (like Halley’s comet)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" panose="02020603050405020304" pitchFamily="18" charset="0"/>
            </a:endParaRPr>
          </a:p>
        </p:txBody>
      </p:sp>
      <p:sp>
        <p:nvSpPr>
          <p:cNvPr id="37892" name="Text Box 5">
            <a:extLst>
              <a:ext uri="{FF2B5EF4-FFF2-40B4-BE49-F238E27FC236}">
                <a16:creationId xmlns:a16="http://schemas.microsoft.com/office/drawing/2014/main" id="{C494D5C0-ABDE-4338-BF88-E4EECDB3D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57400"/>
            <a:ext cx="624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2"/>
                </a:solidFill>
                <a:latin typeface="Times" panose="02020603050405020304" pitchFamily="18" charset="0"/>
              </a:rPr>
              <a:t>Short period comets may have originated in the </a:t>
            </a:r>
            <a:r>
              <a:rPr lang="en-US" altLang="en-US" sz="1800" dirty="0">
                <a:solidFill>
                  <a:schemeClr val="hlink"/>
                </a:solidFill>
                <a:latin typeface="Times" panose="02020603050405020304" pitchFamily="18" charset="0"/>
              </a:rPr>
              <a:t>_______________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2"/>
                </a:solidFill>
                <a:latin typeface="Times" panose="02020603050405020304" pitchFamily="18" charset="0"/>
              </a:rPr>
              <a:t>Kuiper belt comet gets “kicked” into an eccentric orbit, bringing it into the solar system</a:t>
            </a:r>
          </a:p>
        </p:txBody>
      </p:sp>
      <p:sp>
        <p:nvSpPr>
          <p:cNvPr id="37893" name="Text Box 6">
            <a:extLst>
              <a:ext uri="{FF2B5EF4-FFF2-40B4-BE49-F238E27FC236}">
                <a16:creationId xmlns:a16="http://schemas.microsoft.com/office/drawing/2014/main" id="{D34D6B6F-A51F-4EF8-951B-C6059E4E8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1242545"/>
            <a:ext cx="6535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2"/>
                </a:solidFill>
                <a:latin typeface="Times" panose="02020603050405020304" pitchFamily="18" charset="0"/>
              </a:rPr>
              <a:t>These long period comets probably originate in the </a:t>
            </a:r>
            <a:r>
              <a:rPr lang="en-US" altLang="en-US" sz="1800" dirty="0">
                <a:solidFill>
                  <a:schemeClr val="hlink"/>
                </a:solidFill>
                <a:latin typeface="Times" panose="02020603050405020304" pitchFamily="18" charset="0"/>
              </a:rPr>
              <a:t>_____________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3D6428F3-57BF-4543-BD83-0F6403E2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Jan Oort 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A93C76AF-2E03-4222-91D3-FCED449C5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6" name="Picture 2" descr="Image result for oort cloud">
            <a:extLst>
              <a:ext uri="{FF2B5EF4-FFF2-40B4-BE49-F238E27FC236}">
                <a16:creationId xmlns:a16="http://schemas.microsoft.com/office/drawing/2014/main" id="{E64AAE24-5D4E-4C30-BC92-BA1477FD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30363"/>
            <a:ext cx="41719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>
            <a:extLst>
              <a:ext uri="{FF2B5EF4-FFF2-40B4-BE49-F238E27FC236}">
                <a16:creationId xmlns:a16="http://schemas.microsoft.com/office/drawing/2014/main" id="{5307398B-740B-4B8D-A5C7-407670316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8239"/>
            <a:ext cx="3571875" cy="42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G04_017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8EE9263F-F959-4A12-A32A-4E17D048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t="2888" r="29604" b="1805"/>
          <a:stretch>
            <a:fillRect/>
          </a:stretch>
        </p:blipFill>
        <p:spPr bwMode="auto">
          <a:xfrm>
            <a:off x="5715000" y="1371600"/>
            <a:ext cx="2971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4">
            <a:extLst>
              <a:ext uri="{FF2B5EF4-FFF2-40B4-BE49-F238E27FC236}">
                <a16:creationId xmlns:a16="http://schemas.microsoft.com/office/drawing/2014/main" id="{2C4A087F-D63F-43A6-AA8D-928483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550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Our sun and the planets began from a cloud of dust and gas (_______) </a:t>
            </a:r>
          </a:p>
        </p:txBody>
      </p:sp>
      <p:sp>
        <p:nvSpPr>
          <p:cNvPr id="40964" name="Text Box 5">
            <a:extLst>
              <a:ext uri="{FF2B5EF4-FFF2-40B4-BE49-F238E27FC236}">
                <a16:creationId xmlns:a16="http://schemas.microsoft.com/office/drawing/2014/main" id="{A4C7C7E0-208C-4B5F-9B34-AF90E9A6C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0"/>
            <a:ext cx="480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As the cloud contracts under its own ______, the Sun is formed at the center.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The cloud starts to ____ and the smaller it contracts, the faster it spins. </a:t>
            </a:r>
          </a:p>
        </p:txBody>
      </p:sp>
      <p:sp>
        <p:nvSpPr>
          <p:cNvPr id="40965" name="Text Box 7">
            <a:extLst>
              <a:ext uri="{FF2B5EF4-FFF2-40B4-BE49-F238E27FC236}">
                <a16:creationId xmlns:a16="http://schemas.microsoft.com/office/drawing/2014/main" id="{07F6EEB4-5E6E-4453-9547-781882DA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43400"/>
            <a:ext cx="412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hlink"/>
                </a:solidFill>
                <a:latin typeface="Times" panose="02020603050405020304" pitchFamily="18" charset="0"/>
              </a:rPr>
              <a:t>Conservation of angular momentum</a:t>
            </a: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40966" name="Line 9">
            <a:extLst>
              <a:ext uri="{FF2B5EF4-FFF2-40B4-BE49-F238E27FC236}">
                <a16:creationId xmlns:a16="http://schemas.microsoft.com/office/drawing/2014/main" id="{B2453D2A-812C-4FE2-A283-D3883C74F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Text Box 10">
            <a:extLst>
              <a:ext uri="{FF2B5EF4-FFF2-40B4-BE49-F238E27FC236}">
                <a16:creationId xmlns:a16="http://schemas.microsoft.com/office/drawing/2014/main" id="{DCEF2A2B-D73F-4781-AA83-A135DD15A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5565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Cloud forms a flattened, ________ shape. </a:t>
            </a:r>
          </a:p>
        </p:txBody>
      </p:sp>
      <p:sp>
        <p:nvSpPr>
          <p:cNvPr id="83979" name="Text Box 11">
            <a:extLst>
              <a:ext uri="{FF2B5EF4-FFF2-40B4-BE49-F238E27FC236}">
                <a16:creationId xmlns:a16="http://schemas.microsoft.com/office/drawing/2014/main" id="{BAC196D7-0173-4074-8FA4-903EC21C6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7304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Nebular Theory for Solar System formation</a:t>
            </a:r>
          </a:p>
        </p:txBody>
      </p:sp>
    </p:spTree>
    <p:extLst>
      <p:ext uri="{BB962C8B-B14F-4D97-AF65-F5344CB8AC3E}">
        <p14:creationId xmlns:p14="http://schemas.microsoft.com/office/powerpoint/2010/main" val="26369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G04_018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3B018926-6A8D-4DB1-AF13-52599E2E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4" b="28435"/>
          <a:stretch>
            <a:fillRect/>
          </a:stretch>
        </p:blipFill>
        <p:spPr bwMode="auto">
          <a:xfrm>
            <a:off x="533400" y="3200400"/>
            <a:ext cx="7950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546A1640-C722-413D-94A4-D6023426F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43000"/>
            <a:ext cx="72183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" panose="02020603050405020304" pitchFamily="18" charset="0"/>
              </a:rPr>
              <a:t>We’ve seen these disks around other young stars!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5BFE33A5-F5DC-467E-8FB7-5C61CD94E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90800"/>
            <a:ext cx="1747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anose="02020603050405020304" pitchFamily="18" charset="0"/>
              </a:rPr>
              <a:t>Beta Pictoris</a:t>
            </a:r>
          </a:p>
        </p:txBody>
      </p:sp>
    </p:spTree>
    <p:extLst>
      <p:ext uri="{BB962C8B-B14F-4D97-AF65-F5344CB8AC3E}">
        <p14:creationId xmlns:p14="http://schemas.microsoft.com/office/powerpoint/2010/main" val="3066297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AB8C2875-9C7D-447F-9B2A-E8AF9E1C2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22238"/>
            <a:ext cx="7181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Condensation Theory for Planet Formation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2A3921D5-1968-4626-B329-8D9719F98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7407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The </a:t>
            </a:r>
            <a:r>
              <a:rPr lang="en-US" altLang="en-US" sz="2400" i="1" dirty="0">
                <a:solidFill>
                  <a:srgbClr val="FF0066"/>
                </a:solidFill>
                <a:latin typeface="Times" panose="02020603050405020304" pitchFamily="18" charset="0"/>
              </a:rPr>
              <a:t>______</a:t>
            </a:r>
            <a:r>
              <a:rPr lang="en-US" altLang="en-US" sz="2400" dirty="0">
                <a:latin typeface="Times" panose="02020603050405020304" pitchFamily="18" charset="0"/>
              </a:rPr>
              <a:t> in the flattened nebula would never eventually clump together to form planets.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Times" panose="02020603050405020304" pitchFamily="18" charset="0"/>
              </a:rPr>
              <a:t>________________________</a:t>
            </a:r>
            <a:r>
              <a:rPr lang="en-US" altLang="en-US" sz="2400" dirty="0">
                <a:latin typeface="Times" panose="02020603050405020304" pitchFamily="18" charset="0"/>
              </a:rPr>
              <a:t>(grain-size particles) lies between stars - remnants of old, dead stars.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</p:txBody>
      </p:sp>
      <p:pic>
        <p:nvPicPr>
          <p:cNvPr id="43012" name="Picture 4" descr="D:\CHAISSON\BG304\IMAGES\AAAKKSV0.jpg">
            <a:extLst>
              <a:ext uri="{FF2B5EF4-FFF2-40B4-BE49-F238E27FC236}">
                <a16:creationId xmlns:a16="http://schemas.microsoft.com/office/drawing/2014/main" id="{6BDD7EE5-F14B-4573-9DAC-26ABDE9F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>
            <a:fillRect/>
          </a:stretch>
        </p:blipFill>
        <p:spPr bwMode="auto">
          <a:xfrm>
            <a:off x="4267200" y="3581400"/>
            <a:ext cx="4051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>
            <a:extLst>
              <a:ext uri="{FF2B5EF4-FFF2-40B4-BE49-F238E27FC236}">
                <a16:creationId xmlns:a16="http://schemas.microsoft.com/office/drawing/2014/main" id="{94B73D34-A27A-48F4-937B-060AD472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76600"/>
            <a:ext cx="32162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These dust grains form </a:t>
            </a:r>
            <a:r>
              <a:rPr lang="en-US" altLang="en-US" sz="2400" i="1" dirty="0">
                <a:latin typeface="Times" panose="02020603050405020304" pitchFamily="18" charset="0"/>
              </a:rPr>
              <a:t>____________________________</a:t>
            </a:r>
            <a:r>
              <a:rPr lang="en-US" altLang="en-US" sz="2400" dirty="0">
                <a:latin typeface="Times" panose="02020603050405020304" pitchFamily="18" charset="0"/>
              </a:rPr>
              <a:t>- other atoms attach to them to start the “collapsing” process to form the planets in the gas cloud.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8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B1403A5-630C-4A0A-89A6-0BCCB72B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Uhy1fucSRQI">
            <a:extLst>
              <a:ext uri="{FF2B5EF4-FFF2-40B4-BE49-F238E27FC236}">
                <a16:creationId xmlns:a16="http://schemas.microsoft.com/office/drawing/2014/main" id="{87DE8789-7903-4BCD-B9F1-549E23631A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39713"/>
            <a:ext cx="8780463" cy="5932487"/>
          </a:xfrm>
        </p:spPr>
      </p:pic>
    </p:spTree>
    <p:extLst>
      <p:ext uri="{BB962C8B-B14F-4D97-AF65-F5344CB8AC3E}">
        <p14:creationId xmlns:p14="http://schemas.microsoft.com/office/powerpoint/2010/main" val="308420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FE762C8A-CC8A-43C7-9E57-998650126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4288"/>
            <a:ext cx="3635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What happened next…..</a:t>
            </a:r>
            <a:endParaRPr lang="en-US" sz="2400">
              <a:latin typeface="Times" pitchFamily="18" charset="0"/>
            </a:endParaRPr>
          </a:p>
        </p:txBody>
      </p:sp>
      <p:pic>
        <p:nvPicPr>
          <p:cNvPr id="45059" name="Picture 3" descr="FG04_020.JPG                                                   00003B47Chaisson                       B681E01F:">
            <a:extLst>
              <a:ext uri="{FF2B5EF4-FFF2-40B4-BE49-F238E27FC236}">
                <a16:creationId xmlns:a16="http://schemas.microsoft.com/office/drawing/2014/main" id="{07D9B971-466C-4FCA-8D1E-A4C6A3D14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3659" r="30489" b="3659"/>
          <a:stretch>
            <a:fillRect/>
          </a:stretch>
        </p:blipFill>
        <p:spPr bwMode="auto">
          <a:xfrm>
            <a:off x="5410200" y="457200"/>
            <a:ext cx="3352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2CD9CAB5-B1AB-4ED0-9913-B908DF4C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746125"/>
            <a:ext cx="466407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A flattened solar nebula disk exists after cloud spins and contracts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Condensation nuclei form clumps that grow into moon-size ______________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_________________from star formation (Sun forming) blow out the rest of the gas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Planetesimals ____________ and grow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Planetesimals form the basic planets over hundred million years</a:t>
            </a:r>
          </a:p>
        </p:txBody>
      </p:sp>
    </p:spTree>
    <p:extLst>
      <p:ext uri="{BB962C8B-B14F-4D97-AF65-F5344CB8AC3E}">
        <p14:creationId xmlns:p14="http://schemas.microsoft.com/office/powerpoint/2010/main" val="3880315202"/>
      </p:ext>
    </p:extLst>
  </p:cSld>
  <p:clrMapOvr>
    <a:masterClrMapping/>
  </p:clrMapOvr>
</p:sld>
</file>

<file path=ppt/theme/theme1.xml><?xml version="1.0" encoding="utf-8"?>
<a:theme xmlns:a="http://schemas.openxmlformats.org/drawingml/2006/main" name="ch1">
  <a:themeElements>
    <a:clrScheme name="ch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h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\\Shaggy\eiken\AST1002\Lectures\ch1.ppt</Template>
  <TotalTime>2723</TotalTime>
  <Words>1144</Words>
  <Application>Microsoft Office PowerPoint</Application>
  <PresentationFormat>On-screen Show (4:3)</PresentationFormat>
  <Paragraphs>167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Helvetica Neue</vt:lpstr>
      <vt:lpstr>Times</vt:lpstr>
      <vt:lpstr>Verdana</vt:lpstr>
      <vt:lpstr>ch1</vt:lpstr>
      <vt:lpstr>Unit 3: The Solar System: an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of Venus as seen from the Venera probe </vt:lpstr>
      <vt:lpstr>Mercury </vt:lpstr>
      <vt:lpstr>Mars</vt:lpstr>
      <vt:lpstr>PowerPoint Presentation</vt:lpstr>
      <vt:lpstr>PowerPoint Presentation</vt:lpstr>
      <vt:lpstr>Exploration</vt:lpstr>
      <vt:lpstr>Curiosity</vt:lpstr>
      <vt:lpstr>Mission Implications</vt:lpstr>
      <vt:lpstr>Mars Long term Plans</vt:lpstr>
      <vt:lpstr>Future Mars Time Table</vt:lpstr>
      <vt:lpstr>PowerPoint Presentation</vt:lpstr>
      <vt:lpstr>Jupiter</vt:lpstr>
      <vt:lpstr>PowerPoint Presentation</vt:lpstr>
      <vt:lpstr>Saturn: Cassini</vt:lpstr>
      <vt:lpstr>PowerPoint Presentation</vt:lpstr>
      <vt:lpstr>PowerPoint Presentation</vt:lpstr>
      <vt:lpstr>PowerPoint Presentation</vt:lpstr>
      <vt:lpstr>OTHER SOLAR SYSTEM OBJECTS</vt:lpstr>
      <vt:lpstr>Dwarf Planet Qualifications</vt:lpstr>
      <vt:lpstr>Trans Neptunian</vt:lpstr>
      <vt:lpstr>By the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Jan Oort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 Sarajedini</dc:creator>
  <cp:lastModifiedBy>Kara Harris</cp:lastModifiedBy>
  <cp:revision>79</cp:revision>
  <dcterms:created xsi:type="dcterms:W3CDTF">2001-09-03T01:10:13Z</dcterms:created>
  <dcterms:modified xsi:type="dcterms:W3CDTF">2021-02-10T17:20:02Z</dcterms:modified>
</cp:coreProperties>
</file>