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8" r:id="rId10"/>
    <p:sldId id="266" r:id="rId11"/>
    <p:sldId id="265" r:id="rId12"/>
    <p:sldId id="267" r:id="rId13"/>
    <p:sldId id="269" r:id="rId14"/>
    <p:sldId id="270" r:id="rId15"/>
    <p:sldId id="273" r:id="rId16"/>
    <p:sldId id="271" r:id="rId17"/>
    <p:sldId id="272" r:id="rId18"/>
    <p:sldId id="275" r:id="rId19"/>
    <p:sldId id="276" r:id="rId20"/>
    <p:sldId id="274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FFAE-BD7F-4FB4-B918-B87110647BC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A4E3-0D89-4E4E-AD9A-F946C1C9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4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FFAE-BD7F-4FB4-B918-B87110647BC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A4E3-0D89-4E4E-AD9A-F946C1C9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FFAE-BD7F-4FB4-B918-B87110647BC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A4E3-0D89-4E4E-AD9A-F946C1C9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8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2647B3-8434-4C39-9786-546583FBC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B5BD08-0037-4292-8AEE-845C176BE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9F0EF6-1686-495B-A766-75EA476DF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1A7BA-E9E1-4FAB-A787-A127B451E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09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FFAE-BD7F-4FB4-B918-B87110647BC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A4E3-0D89-4E4E-AD9A-F946C1C9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FFAE-BD7F-4FB4-B918-B87110647BC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A4E3-0D89-4E4E-AD9A-F946C1C9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1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FFAE-BD7F-4FB4-B918-B87110647BC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A4E3-0D89-4E4E-AD9A-F946C1C9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2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FFAE-BD7F-4FB4-B918-B87110647BC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A4E3-0D89-4E4E-AD9A-F946C1C9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FFAE-BD7F-4FB4-B918-B87110647BC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A4E3-0D89-4E4E-AD9A-F946C1C9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6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FFAE-BD7F-4FB4-B918-B87110647BC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A4E3-0D89-4E4E-AD9A-F946C1C9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5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FFAE-BD7F-4FB4-B918-B87110647BC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A4E3-0D89-4E4E-AD9A-F946C1C9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1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FFAE-BD7F-4FB4-B918-B87110647BC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A4E3-0D89-4E4E-AD9A-F946C1C9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FFAE-BD7F-4FB4-B918-B87110647BC7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A4E3-0D89-4E4E-AD9A-F946C1C9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UFSR2zTo7c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AwyniA5ryh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JMXXuGhIN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2/23/Bullet_coming_from_S%26W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92" y="223935"/>
            <a:ext cx="9946432" cy="564502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4897394"/>
            <a:ext cx="9144000" cy="81760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Ballistics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616" y="2143592"/>
            <a:ext cx="314232" cy="2561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2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234498"/>
            <a:ext cx="10515600" cy="754548"/>
          </a:xfrm>
        </p:spPr>
        <p:txBody>
          <a:bodyPr/>
          <a:lstStyle/>
          <a:p>
            <a:pPr algn="ctr"/>
            <a:r>
              <a:rPr lang="en-US" dirty="0"/>
              <a:t>Caliber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21" y="989046"/>
            <a:ext cx="10982130" cy="5187918"/>
          </a:xfrm>
        </p:spPr>
        <p:txBody>
          <a:bodyPr/>
          <a:lstStyle/>
          <a:p>
            <a:r>
              <a:rPr lang="en-US" b="1" dirty="0"/>
              <a:t>Caliber</a:t>
            </a:r>
            <a:r>
              <a:rPr lang="en-US" dirty="0"/>
              <a:t> is a measure of the diameter of a cartridge. While many are measured in hundredths of an inch (ex:  .22, .357, .38, .45), 9mm and 10mm weapons are becoming more common.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625" y="2196368"/>
            <a:ext cx="5019868" cy="42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0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490"/>
            <a:ext cx="10515600" cy="586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Bullets and Cartridge Casings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06" y="961053"/>
            <a:ext cx="11243388" cy="5337110"/>
          </a:xfrm>
        </p:spPr>
        <p:txBody>
          <a:bodyPr/>
          <a:lstStyle/>
          <a:p>
            <a:r>
              <a:rPr lang="en-US" dirty="0"/>
              <a:t>Are scratched by the lands of the barrel as they proceed down the weapon.  A bullet that has hit soft material may show these marks, called striations on them.  A weapon test fired into a water tank will yield an undamaged round allowing for comparison</a:t>
            </a:r>
          </a:p>
          <a:p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893" y="2466906"/>
            <a:ext cx="2435388" cy="3921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27" y="3079603"/>
            <a:ext cx="4803750" cy="2712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648" y="2677108"/>
            <a:ext cx="34194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0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1084767" y="457200"/>
            <a:ext cx="269032" cy="559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3812"/>
            <a:ext cx="10515600" cy="5533151"/>
          </a:xfrm>
        </p:spPr>
        <p:txBody>
          <a:bodyPr/>
          <a:lstStyle/>
          <a:p>
            <a:r>
              <a:rPr lang="en-US" dirty="0"/>
              <a:t>Marks from the firing pin, breech face, extractor and ejector may also be found on the spent casing.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76" y="1559378"/>
            <a:ext cx="415290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216" y="1302203"/>
            <a:ext cx="381000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608" y="3671699"/>
            <a:ext cx="3332001" cy="25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565"/>
          </a:xfrm>
        </p:spPr>
        <p:txBody>
          <a:bodyPr/>
          <a:lstStyle/>
          <a:p>
            <a:pPr algn="ctr"/>
            <a:r>
              <a:rPr lang="en-US" dirty="0"/>
              <a:t>Gunshot Residue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3690"/>
            <a:ext cx="10515600" cy="5113273"/>
          </a:xfrm>
        </p:spPr>
        <p:txBody>
          <a:bodyPr/>
          <a:lstStyle/>
          <a:p>
            <a:r>
              <a:rPr lang="en-US" u="sng" dirty="0"/>
              <a:t>GSR </a:t>
            </a:r>
            <a:r>
              <a:rPr lang="en-US" dirty="0"/>
              <a:t>– tiny particles of primer and unburned powder that are expelled from the front and back of the firearm pushed by the expansion of gases when the bullet is fired.</a:t>
            </a:r>
          </a:p>
          <a:p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52" y="2265404"/>
            <a:ext cx="8345624" cy="42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0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4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Testing for GSR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7395"/>
            <a:ext cx="6776803" cy="5089568"/>
          </a:xfrm>
        </p:spPr>
        <p:txBody>
          <a:bodyPr/>
          <a:lstStyle/>
          <a:p>
            <a:r>
              <a:rPr lang="en-US" dirty="0"/>
              <a:t>Primer residues include heavy metals such as barium, antimony and lead.  </a:t>
            </a:r>
          </a:p>
          <a:p>
            <a:r>
              <a:rPr lang="en-US" dirty="0"/>
              <a:t>Unburned nitrates from the gunpowder may also be present.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09" y="3387230"/>
            <a:ext cx="3241623" cy="2431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548780"/>
            <a:ext cx="2628900" cy="567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899" y="3282299"/>
            <a:ext cx="5076589" cy="21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TSA Testing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720" y="1765638"/>
            <a:ext cx="5715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25" y="2122864"/>
            <a:ext cx="5503195" cy="30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9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088"/>
          </a:xfrm>
        </p:spPr>
        <p:txBody>
          <a:bodyPr/>
          <a:lstStyle/>
          <a:p>
            <a:pPr algn="ctr"/>
            <a:r>
              <a:rPr lang="en-US" dirty="0"/>
              <a:t>Distance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9214"/>
            <a:ext cx="2744449" cy="497774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Distance Determination</a:t>
            </a:r>
            <a:r>
              <a:rPr lang="en-US" dirty="0"/>
              <a:t> – The process of determining the distance between the firearm and a target, usually based on the distribution of powder patterns or the spread of a shot pattern.</a:t>
            </a: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404" y="1083519"/>
            <a:ext cx="8094688" cy="50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07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232" y="1124262"/>
            <a:ext cx="1040567" cy="56642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584" y="320296"/>
            <a:ext cx="6730583" cy="608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2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0E7D55E-3ADB-4082-A00A-4B6003A72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dirty="0">
                <a:latin typeface="Chiller"/>
              </a:rPr>
              <a:t>                    </a:t>
            </a:r>
            <a:r>
              <a:rPr lang="en-US" altLang="en-US" sz="4800" b="1" dirty="0">
                <a:latin typeface="Calibri"/>
                <a:cs typeface="Calibri"/>
              </a:rPr>
              <a:t>   Types of Explosives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5093A36-0AF6-4A4C-8A38-546420E09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b="1" u="sng" dirty="0">
                <a:solidFill>
                  <a:srgbClr val="FF0000"/>
                </a:solidFill>
                <a:latin typeface="Calibri"/>
                <a:cs typeface="Calibri"/>
              </a:rPr>
              <a:t>Explosion</a:t>
            </a:r>
            <a:r>
              <a:rPr lang="en-US" altLang="en-US" b="1" dirty="0">
                <a:latin typeface="Calibri"/>
                <a:cs typeface="Calibri"/>
              </a:rPr>
              <a:t> – a chemical or mechanical action resulting in the rapid expansion of gases.</a:t>
            </a:r>
          </a:p>
          <a:p>
            <a:pPr eaLnBrk="1" hangingPunct="1"/>
            <a:r>
              <a:rPr lang="en-US" altLang="en-US" b="1" dirty="0">
                <a:latin typeface="Calibri"/>
                <a:cs typeface="Calibri"/>
              </a:rPr>
              <a:t>The </a:t>
            </a:r>
            <a:r>
              <a:rPr lang="en-US" altLang="en-US" b="1" dirty="0">
                <a:solidFill>
                  <a:srgbClr val="FF0000"/>
                </a:solidFill>
                <a:latin typeface="Calibri"/>
                <a:cs typeface="Calibri"/>
              </a:rPr>
              <a:t>speed </a:t>
            </a:r>
            <a:r>
              <a:rPr lang="en-US" altLang="en-US" b="1" dirty="0">
                <a:latin typeface="Calibri"/>
                <a:cs typeface="Calibri"/>
              </a:rPr>
              <a:t>at which explosives decompose varies greatly from one to another and permits their classification as </a:t>
            </a:r>
            <a:r>
              <a:rPr lang="en-US" altLang="en-US" b="1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lang="en-US" altLang="en-US" b="1" dirty="0">
                <a:latin typeface="Calibri"/>
                <a:cs typeface="Calibri"/>
              </a:rPr>
              <a:t> and </a:t>
            </a:r>
            <a:r>
              <a:rPr lang="en-US" altLang="en-US" b="1" dirty="0">
                <a:solidFill>
                  <a:srgbClr val="FF0000"/>
                </a:solidFill>
                <a:latin typeface="Calibri"/>
                <a:cs typeface="Calibri"/>
              </a:rPr>
              <a:t>low</a:t>
            </a:r>
            <a:r>
              <a:rPr lang="en-US" altLang="en-US" b="1" dirty="0">
                <a:latin typeface="Calibri"/>
                <a:cs typeface="Calibri"/>
              </a:rPr>
              <a:t> explosives.</a:t>
            </a:r>
            <a:endParaRPr lang="en-US" altLang="en-US" b="1" u="sng" dirty="0">
              <a:latin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A40DCB-12F5-4645-B56C-6111ACDD2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03" y="4321013"/>
            <a:ext cx="2986331" cy="1990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AF90CC-AA93-4B37-9D3E-C9F34D64F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284" y="4307457"/>
            <a:ext cx="4356315" cy="21854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9CC76547-D36F-4EDC-90D9-B5298DA8F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97" y="3095469"/>
            <a:ext cx="4723568" cy="35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>
            <a:extLst>
              <a:ext uri="{FF2B5EF4-FFF2-40B4-BE49-F238E27FC236}">
                <a16:creationId xmlns:a16="http://schemas.microsoft.com/office/drawing/2014/main" id="{65BEB333-DBE8-40CA-A039-2D842D1F85B2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914400" y="609600"/>
            <a:ext cx="10363200" cy="40748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b="1" u="sng" dirty="0">
                <a:solidFill>
                  <a:srgbClr val="C00000"/>
                </a:solidFill>
                <a:latin typeface="Calibri"/>
                <a:cs typeface="Calibri"/>
              </a:rPr>
              <a:t>Low explosive</a:t>
            </a:r>
            <a:r>
              <a:rPr lang="en-US" altLang="en-US" b="1" dirty="0">
                <a:latin typeface="Calibri"/>
                <a:cs typeface="Calibri"/>
              </a:rPr>
              <a:t> – explosive with a </a:t>
            </a:r>
            <a:r>
              <a:rPr lang="en-US" altLang="en-US" b="1" dirty="0">
                <a:solidFill>
                  <a:srgbClr val="C00000"/>
                </a:solidFill>
                <a:latin typeface="Calibri"/>
                <a:cs typeface="Calibri"/>
              </a:rPr>
              <a:t>velocity of detonation less than 1,000 meters per second</a:t>
            </a:r>
            <a:r>
              <a:rPr lang="en-US" altLang="en-US" b="1" dirty="0">
                <a:latin typeface="Calibri"/>
                <a:cs typeface="Calibri"/>
              </a:rPr>
              <a:t>. For example, black powder and smokeless powder.</a:t>
            </a:r>
          </a:p>
          <a:p>
            <a:pPr lvl="1"/>
            <a:r>
              <a:rPr lang="en-US" altLang="en-US" b="1" dirty="0">
                <a:latin typeface="Calibri"/>
                <a:cs typeface="Calibri"/>
              </a:rPr>
              <a:t>In the low explosive the speed is called </a:t>
            </a:r>
            <a:r>
              <a:rPr lang="en-US" altLang="en-US" b="1" dirty="0">
                <a:solidFill>
                  <a:srgbClr val="C00000"/>
                </a:solidFill>
                <a:latin typeface="Calibri"/>
                <a:cs typeface="Calibri"/>
              </a:rPr>
              <a:t>speed of deflagration</a:t>
            </a:r>
            <a:r>
              <a:rPr lang="en-US" altLang="en-US" b="1" dirty="0">
                <a:latin typeface="Calibri"/>
                <a:cs typeface="Calibri"/>
              </a:rPr>
              <a:t> (burning).  This is characterized by a very rapid oxidation producing heat, light and a subsonic pressure wave.</a:t>
            </a:r>
            <a:endParaRPr lang="en-US" altLang="en-US" b="1" u="sng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1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69" y="1222310"/>
            <a:ext cx="11271380" cy="4954653"/>
          </a:xfrm>
        </p:spPr>
        <p:txBody>
          <a:bodyPr/>
          <a:lstStyle/>
          <a:p>
            <a:r>
              <a:rPr lang="en-US" dirty="0"/>
              <a:t>Ballistics is the study of bullets and firearms.  </a:t>
            </a:r>
          </a:p>
          <a:p>
            <a:r>
              <a:rPr lang="en-US" dirty="0"/>
              <a:t>Firearm – a weapon such as a gun, capable of firing a projectile using a confined space.</a:t>
            </a:r>
          </a:p>
          <a:p>
            <a:r>
              <a:rPr lang="en-US" dirty="0"/>
              <a:t>Types of firearms</a:t>
            </a:r>
          </a:p>
          <a:p>
            <a:pPr marL="0" indent="0">
              <a:buNone/>
            </a:pPr>
            <a:r>
              <a:rPr lang="en-US" dirty="0"/>
              <a:t>                    Pistols                                   Rifles                                       Shotguns</a:t>
            </a:r>
          </a:p>
          <a:p>
            <a:pPr marL="0" indent="0">
              <a:buNone/>
            </a:pPr>
            <a:r>
              <a:rPr lang="en-US" dirty="0"/>
              <a:t>     Revolver       semiautomatic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66" y="4311910"/>
            <a:ext cx="2157984" cy="1436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207" y="4172243"/>
            <a:ext cx="1575707" cy="157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344" y="3951078"/>
            <a:ext cx="3810000" cy="120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344" y="395107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4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717674FC-AA78-40BC-B0F9-FFC36BADD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91823"/>
            <a:ext cx="5517239" cy="315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>
            <a:extLst>
              <a:ext uri="{FF2B5EF4-FFF2-40B4-BE49-F238E27FC236}">
                <a16:creationId xmlns:a16="http://schemas.microsoft.com/office/drawing/2014/main" id="{BD2ACEF9-B8EA-403C-9769-CB3DFEB6A79B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1905000" y="76200"/>
            <a:ext cx="8458200" cy="37412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b="1" u="sng" dirty="0">
                <a:solidFill>
                  <a:srgbClr val="C00000"/>
                </a:solidFill>
                <a:latin typeface="Calibri"/>
                <a:cs typeface="Calibri"/>
              </a:rPr>
              <a:t>High Explosive</a:t>
            </a:r>
            <a:r>
              <a:rPr lang="en-US" altLang="en-US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altLang="en-US" b="1" dirty="0">
                <a:latin typeface="Calibri"/>
                <a:cs typeface="Calibri"/>
              </a:rPr>
              <a:t>– Explosive with a </a:t>
            </a:r>
            <a:r>
              <a:rPr lang="en-US" altLang="en-US" b="1" dirty="0">
                <a:solidFill>
                  <a:srgbClr val="C00000"/>
                </a:solidFill>
                <a:latin typeface="Calibri"/>
                <a:cs typeface="Calibri"/>
              </a:rPr>
              <a:t>velocity of detonation greater than 1,000 meters per second</a:t>
            </a:r>
            <a:r>
              <a:rPr lang="en-US" altLang="en-US" b="1" dirty="0">
                <a:latin typeface="Calibri"/>
                <a:cs typeface="Calibri"/>
              </a:rPr>
              <a:t>. For example, dynamite and RDX.</a:t>
            </a:r>
          </a:p>
          <a:p>
            <a:pPr lvl="1"/>
            <a:r>
              <a:rPr lang="en-US" altLang="en-US" b="1" dirty="0">
                <a:latin typeface="Calibri"/>
                <a:cs typeface="Calibri"/>
              </a:rPr>
              <a:t>In the high explosive, the speed is called the </a:t>
            </a:r>
            <a:r>
              <a:rPr lang="en-US" altLang="en-US" b="1" dirty="0">
                <a:solidFill>
                  <a:srgbClr val="C00000"/>
                </a:solidFill>
                <a:latin typeface="Calibri"/>
                <a:cs typeface="Calibri"/>
              </a:rPr>
              <a:t>speed of detonation. </a:t>
            </a:r>
            <a:r>
              <a:rPr lang="en-US" altLang="en-US" b="1" u="sng" dirty="0">
                <a:solidFill>
                  <a:srgbClr val="C00000"/>
                </a:solidFill>
                <a:latin typeface="Calibri"/>
                <a:cs typeface="Calibri"/>
              </a:rPr>
              <a:t>Detonation </a:t>
            </a:r>
            <a:r>
              <a:rPr lang="en-US" altLang="en-US" b="1" dirty="0">
                <a:latin typeface="Calibri"/>
                <a:cs typeface="Calibri"/>
              </a:rPr>
              <a:t>– refers to the creation of a supersonic shock wave within the explosive charge. </a:t>
            </a:r>
          </a:p>
          <a:p>
            <a:pPr lvl="1" eaLnBrk="1" hangingPunct="1"/>
            <a:r>
              <a:rPr lang="en-US" altLang="en-US" b="1" dirty="0">
                <a:latin typeface="Calibri"/>
                <a:cs typeface="Calibri"/>
              </a:rPr>
              <a:t>This shock wave causes the chemical bonds of the explosive charge to break apart, leading to the new instantaneous buildup of heat and gases.</a:t>
            </a:r>
            <a:endParaRPr lang="en-US" altLang="en-US" b="1" u="sng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1A9589DB-CA20-4AFA-A295-E3C237AF3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10" y="3680362"/>
            <a:ext cx="4237640" cy="316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>
            <a:extLst>
              <a:ext uri="{FF2B5EF4-FFF2-40B4-BE49-F238E27FC236}">
                <a16:creationId xmlns:a16="http://schemas.microsoft.com/office/drawing/2014/main" id="{593D76AF-CF63-4628-AA03-AD295F4F274A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1828800" y="152400"/>
            <a:ext cx="7772400" cy="37469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The most widely used low explosives are </a:t>
            </a:r>
            <a:r>
              <a:rPr lang="en-US" altLang="en-US" b="1" dirty="0">
                <a:solidFill>
                  <a:srgbClr val="FF0000"/>
                </a:solidFill>
              </a:rPr>
              <a:t>black powder </a:t>
            </a:r>
            <a:r>
              <a:rPr lang="en-US" altLang="en-US" b="1" dirty="0"/>
              <a:t>and </a:t>
            </a:r>
            <a:r>
              <a:rPr lang="en-US" altLang="en-US" b="1" dirty="0">
                <a:solidFill>
                  <a:srgbClr val="FF0000"/>
                </a:solidFill>
              </a:rPr>
              <a:t>smokeless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powder</a:t>
            </a:r>
            <a:r>
              <a:rPr lang="en-US" altLang="en-US" b="1" dirty="0"/>
              <a:t>. </a:t>
            </a:r>
          </a:p>
          <a:p>
            <a:pPr lvl="1"/>
            <a:r>
              <a:rPr lang="en-US" altLang="en-US" b="1" dirty="0"/>
              <a:t>Black powder is a relatively stable mixture of </a:t>
            </a:r>
            <a:r>
              <a:rPr lang="en-US" altLang="en-US" b="1" dirty="0">
                <a:solidFill>
                  <a:srgbClr val="FF0000"/>
                </a:solidFill>
              </a:rPr>
              <a:t>potassium</a:t>
            </a:r>
            <a:r>
              <a:rPr lang="en-US" altLang="en-US" b="1" dirty="0"/>
              <a:t> or sodium </a:t>
            </a:r>
            <a:r>
              <a:rPr lang="en-US" altLang="en-US" b="1" dirty="0">
                <a:solidFill>
                  <a:srgbClr val="FF0000"/>
                </a:solidFill>
              </a:rPr>
              <a:t>nitrate</a:t>
            </a:r>
            <a:r>
              <a:rPr lang="en-US" altLang="en-US" b="1" dirty="0"/>
              <a:t>, charcoal, and sulfur. Unconfined, it merely </a:t>
            </a:r>
            <a:r>
              <a:rPr lang="en-US" altLang="en-US" b="1" dirty="0">
                <a:solidFill>
                  <a:srgbClr val="FF0000"/>
                </a:solidFill>
              </a:rPr>
              <a:t>burns</a:t>
            </a:r>
            <a:r>
              <a:rPr lang="en-US" altLang="en-US" b="1" dirty="0"/>
              <a:t>. It becomes explosive and lethal when </a:t>
            </a:r>
            <a:r>
              <a:rPr lang="en-US" altLang="en-US" b="1" dirty="0">
                <a:solidFill>
                  <a:srgbClr val="FF0000"/>
                </a:solidFill>
              </a:rPr>
              <a:t>confined</a:t>
            </a:r>
            <a:r>
              <a:rPr lang="en-US" altLang="en-US" b="1" dirty="0"/>
              <a:t>.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Safety fuses </a:t>
            </a:r>
            <a:r>
              <a:rPr lang="en-US" altLang="en-US" b="1" dirty="0"/>
              <a:t>usually consist of black powder wrapped in a fabric or plastic casing.</a:t>
            </a:r>
          </a:p>
          <a:p>
            <a:pPr lvl="1"/>
            <a:r>
              <a:rPr lang="en-US" altLang="en-US" b="1" dirty="0"/>
              <a:t>The safest and most powerful low explosive is </a:t>
            </a:r>
            <a:r>
              <a:rPr lang="en-US" altLang="en-US" b="1" dirty="0">
                <a:solidFill>
                  <a:srgbClr val="FF0000"/>
                </a:solidFill>
              </a:rPr>
              <a:t>smokeless powder.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B16B8069-E80E-40CF-835D-7DD976385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15" y="3647409"/>
            <a:ext cx="4865962" cy="312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>
            <a:extLst>
              <a:ext uri="{FF2B5EF4-FFF2-40B4-BE49-F238E27FC236}">
                <a16:creationId xmlns:a16="http://schemas.microsoft.com/office/drawing/2014/main" id="{274601D8-36C6-44F4-B07A-D7140A4C54D0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1676400" y="411163"/>
            <a:ext cx="7772400" cy="320439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C00000"/>
                </a:solidFill>
              </a:rPr>
              <a:t>High explosives </a:t>
            </a:r>
            <a:r>
              <a:rPr lang="en-US" altLang="en-US" sz="3200" dirty="0"/>
              <a:t>are classified into two groups by their sensitivity.</a:t>
            </a:r>
          </a:p>
          <a:p>
            <a:pPr lvl="1"/>
            <a:r>
              <a:rPr lang="en-US" altLang="en-US" sz="2800" b="1" u="sng" dirty="0">
                <a:solidFill>
                  <a:srgbClr val="C00000"/>
                </a:solidFill>
              </a:rPr>
              <a:t>Primary explosives </a:t>
            </a:r>
            <a:r>
              <a:rPr lang="en-US" altLang="en-US" sz="2800" dirty="0"/>
              <a:t>– a high explosive easily detonated by heat or shock.</a:t>
            </a:r>
          </a:p>
          <a:p>
            <a:pPr lvl="2"/>
            <a:r>
              <a:rPr lang="en-US" altLang="en-US" sz="2400" dirty="0"/>
              <a:t>Usually used to detonate other explosives through a chain reaction and are referred to as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primers</a:t>
            </a:r>
            <a:r>
              <a:rPr lang="en-US" altLang="en-US" sz="2400" b="1" dirty="0"/>
              <a:t>.</a:t>
            </a:r>
            <a:endParaRPr lang="en-US" altLang="en-US" sz="2400" dirty="0"/>
          </a:p>
          <a:p>
            <a:pPr lvl="1"/>
            <a:r>
              <a:rPr lang="en-US" altLang="en-US" sz="2800" dirty="0"/>
              <a:t>Often found in </a:t>
            </a:r>
            <a:r>
              <a:rPr lang="en-US" altLang="en-US" sz="2800" dirty="0">
                <a:solidFill>
                  <a:srgbClr val="C00000"/>
                </a:solidFill>
              </a:rPr>
              <a:t>blasting caps</a:t>
            </a:r>
            <a:r>
              <a:rPr lang="en-US" altLang="en-US" sz="2800" dirty="0"/>
              <a:t>.</a:t>
            </a:r>
            <a:endParaRPr lang="en-US" altLang="en-US" sz="2800" b="1" u="sn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extLst>
              <a:ext uri="{FF2B5EF4-FFF2-40B4-BE49-F238E27FC236}">
                <a16:creationId xmlns:a16="http://schemas.microsoft.com/office/drawing/2014/main" id="{324C6DA5-8197-4088-9578-A8DEBF3D9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09" y="3563007"/>
            <a:ext cx="4147591" cy="282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>
            <a:extLst>
              <a:ext uri="{FF2B5EF4-FFF2-40B4-BE49-F238E27FC236}">
                <a16:creationId xmlns:a16="http://schemas.microsoft.com/office/drawing/2014/main" id="{F1E3606A-0F10-4452-99F8-D48D4FCFB664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1676400" y="609600"/>
            <a:ext cx="7772400" cy="295340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dirty="0">
                <a:solidFill>
                  <a:srgbClr val="FF0000"/>
                </a:solidFill>
              </a:rPr>
              <a:t>Secondary explosives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/>
              <a:t>– are relatively </a:t>
            </a:r>
            <a:r>
              <a:rPr lang="en-US" altLang="en-US" b="1" dirty="0">
                <a:solidFill>
                  <a:srgbClr val="FF0000"/>
                </a:solidFill>
              </a:rPr>
              <a:t>insensitive</a:t>
            </a:r>
            <a:r>
              <a:rPr lang="en-US" altLang="en-US" b="1" dirty="0"/>
              <a:t> to heat, shock, or friction, and will normally </a:t>
            </a:r>
            <a:r>
              <a:rPr lang="en-US" altLang="en-US" b="1" dirty="0">
                <a:solidFill>
                  <a:srgbClr val="FF0000"/>
                </a:solidFill>
              </a:rPr>
              <a:t>burn</a:t>
            </a:r>
            <a:r>
              <a:rPr lang="en-US" altLang="en-US" b="1" dirty="0"/>
              <a:t> rather than detonate if they are ignited in small quantities in the open air. </a:t>
            </a:r>
            <a:r>
              <a:rPr lang="en-US" altLang="en-US" b="1" dirty="0">
                <a:hlinkClick r:id="rId3"/>
              </a:rPr>
              <a:t>C-4 burn</a:t>
            </a:r>
            <a:r>
              <a:rPr lang="en-US" altLang="en-US" b="1" dirty="0"/>
              <a:t> </a:t>
            </a:r>
            <a:r>
              <a:rPr lang="en-US" altLang="en-US" b="1" dirty="0">
                <a:hlinkClick r:id="rId4"/>
              </a:rPr>
              <a:t>c-4 explode</a:t>
            </a:r>
            <a:endParaRPr lang="en-US" altLang="en-US" b="1" dirty="0"/>
          </a:p>
          <a:p>
            <a:pPr lvl="1"/>
            <a:r>
              <a:rPr lang="en-US" altLang="en-US" b="1" dirty="0"/>
              <a:t>Includes dynamite, </a:t>
            </a:r>
            <a:r>
              <a:rPr lang="en-US" altLang="en-US" b="1" dirty="0">
                <a:solidFill>
                  <a:srgbClr val="FF0000"/>
                </a:solidFill>
              </a:rPr>
              <a:t>TNT</a:t>
            </a:r>
            <a:r>
              <a:rPr lang="en-US" altLang="en-US" b="1" dirty="0"/>
              <a:t> (trinitrotoluene), </a:t>
            </a:r>
            <a:r>
              <a:rPr lang="en-US" altLang="en-US" b="1" dirty="0">
                <a:solidFill>
                  <a:srgbClr val="FF0000"/>
                </a:solidFill>
              </a:rPr>
              <a:t>PETN </a:t>
            </a:r>
            <a:r>
              <a:rPr lang="en-US" altLang="en-US" b="1" dirty="0"/>
              <a:t>(pentaerythritol tetranitrate), </a:t>
            </a:r>
            <a:r>
              <a:rPr lang="en-US" altLang="en-US" b="1" dirty="0">
                <a:solidFill>
                  <a:srgbClr val="FF0000"/>
                </a:solidFill>
              </a:rPr>
              <a:t>RDX</a:t>
            </a:r>
            <a:r>
              <a:rPr lang="en-US" altLang="en-US" b="1" dirty="0"/>
              <a:t> (cyclotrimethylenetrinitramine) </a:t>
            </a:r>
            <a:endParaRPr lang="en-US" altLang="en-US" b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Chinese invented gunpowder more than 1,000 years ago.  They used it to make fireworks and shoot balls of flaming materials at their enemies.</a:t>
            </a:r>
          </a:p>
          <a:p>
            <a:r>
              <a:rPr lang="en-US" dirty="0"/>
              <a:t>Gunpowder is a mix of potassium nitrate (aka saltpeter), charcoal and sulfur.  When ignited it expands to six times its original size, causing a violent explosion (if contained).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88" y="4349869"/>
            <a:ext cx="2428875" cy="1827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403" y="4077478"/>
            <a:ext cx="2614257" cy="19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4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/>
          <a:p>
            <a:pPr algn="ctr"/>
            <a:r>
              <a:rPr lang="en-US" dirty="0"/>
              <a:t>Handguns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327"/>
            <a:ext cx="10515600" cy="5010636"/>
          </a:xfrm>
        </p:spPr>
        <p:txBody>
          <a:bodyPr>
            <a:normAutofit/>
          </a:bodyPr>
          <a:lstStyle/>
          <a:p>
            <a:r>
              <a:rPr lang="en-US" dirty="0"/>
              <a:t>Handguns fired with one hand are called pistols.  American inventor Samuel Colt developed and patented a model in 1835.  It had a cylinder that rotated and could be loaded with several cartridges and fired in rapid succession.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Revolver – a pistol that has a cylinder that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turns as it is fired.  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Semiautomatic – a pistol that has a magazine (clip)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that holds multiple cartridges. The weapon ejects the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used cartridge and advances another when the trigger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is pulled multiple times.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82" y="2416630"/>
            <a:ext cx="2100342" cy="1573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213" y="4250865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3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Long Guns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guns typically require two hands for accuracy.</a:t>
            </a:r>
          </a:p>
          <a:p>
            <a:r>
              <a:rPr lang="en-US" dirty="0"/>
              <a:t>Rifles – long guns that fire bullets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Shotguns – long guns that can fire single projectiles (slug) or small round pellets (shot)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33" y="2170825"/>
            <a:ext cx="3724275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37761"/>
          <a:stretch/>
        </p:blipFill>
        <p:spPr>
          <a:xfrm>
            <a:off x="5542384" y="2764121"/>
            <a:ext cx="1976533" cy="630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821" y="3987963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785" y="3839255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5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Rifling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1012"/>
            <a:ext cx="10515600" cy="5075951"/>
          </a:xfrm>
        </p:spPr>
        <p:txBody>
          <a:bodyPr/>
          <a:lstStyle/>
          <a:p>
            <a:r>
              <a:rPr lang="en-US" dirty="0"/>
              <a:t>To improve accuracy a bullet must twist as it is projected. This is similar to the spiral in a well thrown football.   The </a:t>
            </a:r>
            <a:r>
              <a:rPr lang="en-US" b="1" dirty="0"/>
              <a:t>grooves</a:t>
            </a:r>
            <a:r>
              <a:rPr lang="en-US" dirty="0"/>
              <a:t> that spiral down the barrel of a rifle or pistol create a raised area called </a:t>
            </a:r>
            <a:r>
              <a:rPr lang="en-US" b="1" dirty="0"/>
              <a:t>lands. </a:t>
            </a:r>
            <a:r>
              <a:rPr lang="en-US" dirty="0"/>
              <a:t>This pattern is called </a:t>
            </a:r>
            <a:r>
              <a:rPr lang="en-US" b="1" dirty="0"/>
              <a:t>rifling</a:t>
            </a:r>
            <a:r>
              <a:rPr lang="en-US" dirty="0"/>
              <a:t> and it differs from one manufacturer to another.  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22526"/>
            <a:ext cx="4537023" cy="1969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952" t="24111" r="952" b="-8887"/>
          <a:stretch/>
        </p:blipFill>
        <p:spPr>
          <a:xfrm>
            <a:off x="5475515" y="3340407"/>
            <a:ext cx="5878285" cy="30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5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524"/>
          </a:xfrm>
        </p:spPr>
        <p:txBody>
          <a:bodyPr/>
          <a:lstStyle/>
          <a:p>
            <a:pPr algn="ctr"/>
            <a:r>
              <a:rPr lang="en-US" dirty="0"/>
              <a:t>Cartridges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241" y="1203325"/>
            <a:ext cx="6631517" cy="49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3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a firearm works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228" y="1858014"/>
            <a:ext cx="6139543" cy="4085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2711" y="1405019"/>
            <a:ext cx="495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https://www.youtube.com/watch?v=rJMXXuGhINE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5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9354" y="1455576"/>
            <a:ext cx="2284445" cy="235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320" y="960793"/>
            <a:ext cx="7684020" cy="55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37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889</Words>
  <Application>Microsoft Macintosh PowerPoint</Application>
  <PresentationFormat>Widescreen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Chiller</vt:lpstr>
      <vt:lpstr>Office Theme</vt:lpstr>
      <vt:lpstr>PowerPoint Presentation</vt:lpstr>
      <vt:lpstr>Introduction</vt:lpstr>
      <vt:lpstr>History</vt:lpstr>
      <vt:lpstr>Handguns</vt:lpstr>
      <vt:lpstr>Long Guns</vt:lpstr>
      <vt:lpstr>Rifling</vt:lpstr>
      <vt:lpstr>Cartridges</vt:lpstr>
      <vt:lpstr>How a firearm works</vt:lpstr>
      <vt:lpstr>PowerPoint Presentation</vt:lpstr>
      <vt:lpstr>Caliber</vt:lpstr>
      <vt:lpstr>Bullets and Cartridge Casings</vt:lpstr>
      <vt:lpstr>PowerPoint Presentation</vt:lpstr>
      <vt:lpstr>Gunshot Residue</vt:lpstr>
      <vt:lpstr>Testing for GSR</vt:lpstr>
      <vt:lpstr>TSA Testing</vt:lpstr>
      <vt:lpstr>Distance Determination</vt:lpstr>
      <vt:lpstr>PowerPoint Presentation</vt:lpstr>
      <vt:lpstr>                       Types of Explosives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Mccoy</dc:creator>
  <cp:lastModifiedBy>Kara Harris</cp:lastModifiedBy>
  <cp:revision>40</cp:revision>
  <dcterms:created xsi:type="dcterms:W3CDTF">2016-04-13T18:47:48Z</dcterms:created>
  <dcterms:modified xsi:type="dcterms:W3CDTF">2020-12-06T16:24:52Z</dcterms:modified>
</cp:coreProperties>
</file>