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sldIdLst>
    <p:sldId id="256" r:id="rId6"/>
    <p:sldId id="257" r:id="rId7"/>
    <p:sldId id="258" r:id="rId8"/>
    <p:sldId id="259" r:id="rId9"/>
    <p:sldId id="260" r:id="rId10"/>
    <p:sldId id="284" r:id="rId11"/>
    <p:sldId id="285" r:id="rId12"/>
    <p:sldId id="286" r:id="rId13"/>
    <p:sldId id="287" r:id="rId14"/>
    <p:sldId id="261" r:id="rId15"/>
    <p:sldId id="266" r:id="rId16"/>
    <p:sldId id="262" r:id="rId17"/>
    <p:sldId id="263" r:id="rId18"/>
    <p:sldId id="288" r:id="rId19"/>
    <p:sldId id="264" r:id="rId20"/>
    <p:sldId id="268" r:id="rId21"/>
    <p:sldId id="267" r:id="rId22"/>
    <p:sldId id="265" r:id="rId23"/>
    <p:sldId id="269" r:id="rId24"/>
    <p:sldId id="270" r:id="rId25"/>
    <p:sldId id="271" r:id="rId26"/>
    <p:sldId id="272" r:id="rId27"/>
    <p:sldId id="273" r:id="rId28"/>
    <p:sldId id="274" r:id="rId29"/>
    <p:sldId id="289" r:id="rId30"/>
    <p:sldId id="275" r:id="rId31"/>
    <p:sldId id="276" r:id="rId32"/>
    <p:sldId id="277" r:id="rId33"/>
    <p:sldId id="278" r:id="rId34"/>
    <p:sldId id="279" r:id="rId35"/>
    <p:sldId id="280" r:id="rId36"/>
    <p:sldId id="281" r:id="rId37"/>
    <p:sldId id="282" r:id="rId38"/>
    <p:sldId id="28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38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en-US"/>
              <a:t>Click to edit Master title style</a:t>
            </a:r>
          </a:p>
        </p:txBody>
      </p:sp>
      <p:sp>
        <p:nvSpPr>
          <p:cNvPr id="22531"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en-US"/>
              <a:t>Click to edit Master subtitle style</a:t>
            </a:r>
          </a:p>
        </p:txBody>
      </p:sp>
      <p:sp>
        <p:nvSpPr>
          <p:cNvPr id="22532" name="Rectangle 4"/>
          <p:cNvSpPr>
            <a:spLocks noGrp="1" noChangeArrowheads="1"/>
          </p:cNvSpPr>
          <p:nvPr>
            <p:ph type="dt" sz="half" idx="2"/>
          </p:nvPr>
        </p:nvSpPr>
        <p:spPr/>
        <p:txBody>
          <a:bodyPr/>
          <a:lstStyle>
            <a:lvl1pPr>
              <a:defRPr/>
            </a:lvl1pPr>
          </a:lstStyle>
          <a:p>
            <a:fld id="{09A3A7B0-6343-4A82-B019-7FC8733D4EF1}" type="datetimeFigureOut">
              <a:rPr lang="en-US" smtClean="0"/>
              <a:t>11/12/2020</a:t>
            </a:fld>
            <a:endParaRPr lang="en-US"/>
          </a:p>
        </p:txBody>
      </p:sp>
      <p:sp>
        <p:nvSpPr>
          <p:cNvPr id="22533" name="Rectangle 5"/>
          <p:cNvSpPr>
            <a:spLocks noGrp="1" noChangeArrowheads="1"/>
          </p:cNvSpPr>
          <p:nvPr>
            <p:ph type="ftr" sz="quarter" idx="3"/>
          </p:nvPr>
        </p:nvSpPr>
        <p:spPr/>
        <p:txBody>
          <a:bodyPr/>
          <a:lstStyle>
            <a:lvl1pPr>
              <a:defRPr/>
            </a:lvl1pPr>
          </a:lstStyle>
          <a:p>
            <a:endParaRPr lang="en-US"/>
          </a:p>
        </p:txBody>
      </p:sp>
      <p:sp>
        <p:nvSpPr>
          <p:cNvPr id="22534" name="Rectangle 6"/>
          <p:cNvSpPr>
            <a:spLocks noGrp="1" noChangeArrowheads="1"/>
          </p:cNvSpPr>
          <p:nvPr>
            <p:ph type="sldNum" sz="quarter" idx="4"/>
          </p:nvPr>
        </p:nvSpPr>
        <p:spPr/>
        <p:txBody>
          <a:bodyPr/>
          <a:lstStyle>
            <a:lvl1pPr>
              <a:defRPr/>
            </a:lvl1pPr>
          </a:lstStyle>
          <a:p>
            <a:fld id="{2D3557A1-1EBA-4649-9B50-A115EEE91A50}"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9A3A7B0-6343-4A82-B019-7FC8733D4EF1}" type="datetimeFigureOut">
              <a:rPr lang="en-US" smtClean="0"/>
              <a:t>11/12/2020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D3557A1-1EBA-4649-9B50-A115EEE91A50}" type="slidenum">
              <a:rPr lang="en-US" smtClean="0"/>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9A3A7B0-6343-4A82-B019-7FC8733D4EF1}" type="datetimeFigureOut">
              <a:rPr lang="en-US" smtClean="0"/>
              <a:t>11/12/2020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D3557A1-1EBA-4649-9B50-A115EEE91A50}" type="slidenum">
              <a:rPr lang="en-US" smtClean="0"/>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9699"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US"/>
              <a:t>Click to edit Master title style</a:t>
            </a:r>
          </a:p>
        </p:txBody>
      </p:sp>
      <p:sp>
        <p:nvSpPr>
          <p:cNvPr id="29700"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US"/>
              <a:t>Click to edit Master subtitle style</a:t>
            </a:r>
          </a:p>
        </p:txBody>
      </p:sp>
      <p:sp>
        <p:nvSpPr>
          <p:cNvPr id="29701" name="Rectangle 5"/>
          <p:cNvSpPr>
            <a:spLocks noGrp="1" noChangeArrowheads="1"/>
          </p:cNvSpPr>
          <p:nvPr>
            <p:ph type="dt" sz="half" idx="2"/>
          </p:nvPr>
        </p:nvSpPr>
        <p:spPr/>
        <p:txBody>
          <a:bodyPr/>
          <a:lstStyle>
            <a:lvl1pPr>
              <a:defRPr/>
            </a:lvl1pPr>
          </a:lstStyle>
          <a:p>
            <a:endParaRPr lang="en-US"/>
          </a:p>
        </p:txBody>
      </p:sp>
      <p:sp>
        <p:nvSpPr>
          <p:cNvPr id="29702" name="Rectangle 6"/>
          <p:cNvSpPr>
            <a:spLocks noGrp="1" noChangeArrowheads="1"/>
          </p:cNvSpPr>
          <p:nvPr>
            <p:ph type="ftr" sz="quarter" idx="3"/>
          </p:nvPr>
        </p:nvSpPr>
        <p:spPr/>
        <p:txBody>
          <a:bodyPr/>
          <a:lstStyle>
            <a:lvl1pPr>
              <a:defRPr/>
            </a:lvl1pPr>
          </a:lstStyle>
          <a:p>
            <a:endParaRPr lang="en-US"/>
          </a:p>
        </p:txBody>
      </p:sp>
      <p:sp>
        <p:nvSpPr>
          <p:cNvPr id="29703" name="Rectangle 7"/>
          <p:cNvSpPr>
            <a:spLocks noGrp="1" noChangeArrowheads="1"/>
          </p:cNvSpPr>
          <p:nvPr>
            <p:ph type="sldNum" sz="quarter" idx="4"/>
          </p:nvPr>
        </p:nvSpPr>
        <p:spPr/>
        <p:txBody>
          <a:bodyPr/>
          <a:lstStyle>
            <a:lvl1pPr>
              <a:defRPr/>
            </a:lvl1pPr>
          </a:lstStyle>
          <a:p>
            <a:fld id="{0007DBA5-8E96-4A7B-9150-7C15DCC1B2FB}" type="slidenum">
              <a:rPr lang="en-US"/>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758D436-E7A5-4444-B4DC-C4FDA478E40C}" type="slidenum">
              <a:rPr lang="en-US"/>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C366784-D86A-47AB-9DF6-8790B7FA28F8}" type="slidenum">
              <a:rPr lang="en-US"/>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09286EB-AF66-485D-AEE3-5E5AE4BD9790}" type="slidenum">
              <a:rPr lang="en-US"/>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40DDF18-8E16-4EC8-AC28-042A534ABE44}" type="slidenum">
              <a:rPr lang="en-US"/>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187DE59-FE75-45E2-99FA-F30ED3F7F010}" type="slidenum">
              <a:rPr lang="en-US"/>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DEB29E6-3D16-4A16-9407-C81CA8FFA31A}" type="slidenum">
              <a:rPr lang="en-US"/>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BC6C4EE-B78B-416C-AA9E-9537134FF5CF}"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9A3A7B0-6343-4A82-B019-7FC8733D4EF1}" type="datetimeFigureOut">
              <a:rPr lang="en-US" smtClean="0"/>
              <a:t>11/12/2020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D3557A1-1EBA-4649-9B50-A115EEE91A50}" type="slidenum">
              <a:rPr lang="en-US" smtClean="0"/>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4BC1781-B695-4407-B039-5EB5EB115B81}" type="slidenum">
              <a:rPr lang="en-US"/>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95E8717-BF6B-4668-B248-47613041576C}" type="slidenum">
              <a:rPr lang="en-US"/>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B7FFD23-02E4-41D4-93C0-28CA80225108}" type="slidenum">
              <a:rPr lang="en-US"/>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09A3A7B0-6343-4A82-B019-7FC8733D4EF1}" type="datetimeFigureOut">
              <a:rPr lang="en-US" smtClean="0"/>
              <a:t>11/12/2020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D3557A1-1EBA-4649-9B50-A115EEE91A50}" type="slidenum">
              <a:rPr lang="en-US" smtClean="0"/>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09A3A7B0-6343-4A82-B019-7FC8733D4EF1}" type="datetimeFigureOut">
              <a:rPr lang="en-US" smtClean="0"/>
              <a:t>11/12/2020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D3557A1-1EBA-4649-9B50-A115EEE91A50}" type="slidenum">
              <a:rPr lang="en-US" smtClean="0"/>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09A3A7B0-6343-4A82-B019-7FC8733D4EF1}" type="datetimeFigureOut">
              <a:rPr lang="en-US" smtClean="0"/>
              <a:t>11/12/2020</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D3557A1-1EBA-4649-9B50-A115EEE91A50}" type="slidenum">
              <a:rPr lang="en-US" smtClean="0"/>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09A3A7B0-6343-4A82-B019-7FC8733D4EF1}" type="datetimeFigureOut">
              <a:rPr lang="en-US" smtClean="0"/>
              <a:t>11/12/2020</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D3557A1-1EBA-4649-9B50-A115EEE91A50}" type="slidenum">
              <a:rPr lang="en-US" smtClean="0"/>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9A3A7B0-6343-4A82-B019-7FC8733D4EF1}" type="datetimeFigureOut">
              <a:rPr lang="en-US" smtClean="0"/>
              <a:t>11/12/2020</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D3557A1-1EBA-4649-9B50-A115EEE91A50}" type="slidenum">
              <a:rPr lang="en-US" smtClean="0"/>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09A3A7B0-6343-4A82-B019-7FC8733D4EF1}" type="datetimeFigureOut">
              <a:rPr lang="en-US" smtClean="0"/>
              <a:t>11/12/2020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D3557A1-1EBA-4649-9B50-A115EEE91A50}" type="slidenum">
              <a:rPr lang="en-US" smtClean="0"/>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09A3A7B0-6343-4A82-B019-7FC8733D4EF1}" type="datetimeFigureOut">
              <a:rPr lang="en-US" smtClean="0"/>
              <a:t>11/12/2020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D3557A1-1EBA-4649-9B50-A115EEE91A50}" type="slidenum">
              <a:rPr lang="en-US" smtClean="0"/>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09A3A7B0-6343-4A82-B019-7FC8733D4EF1}" type="datetimeFigureOut">
              <a:rPr lang="en-US" smtClean="0"/>
              <a:t>11/12/2020</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D3557A1-1EBA-4649-9B50-A115EEE91A5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2pPr>
      <a:lvl3pPr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3pPr>
      <a:lvl4pPr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4pPr>
      <a:lvl5pPr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5pPr>
      <a:lvl6pPr marL="457200"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6pPr>
      <a:lvl7pPr marL="914400"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7pPr>
      <a:lvl8pPr marL="1371600"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8pPr>
      <a:lvl9pPr marL="1828800"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8675"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8676"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6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86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86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2DBCF51-F91D-4997-9450-BACCA6CF479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pitchFamily="34" charset="0"/>
        </a:defRPr>
      </a:lvl2pPr>
      <a:lvl3pPr algn="l" rtl="0" eaLnBrk="1" fontAlgn="base" hangingPunct="1">
        <a:spcBef>
          <a:spcPct val="0"/>
        </a:spcBef>
        <a:spcAft>
          <a:spcPct val="0"/>
        </a:spcAft>
        <a:buClr>
          <a:schemeClr val="tx1"/>
        </a:buClr>
        <a:defRPr sz="3200">
          <a:solidFill>
            <a:schemeClr val="tx1"/>
          </a:solidFill>
          <a:latin typeface="Arial" pitchFamily="34" charset="0"/>
        </a:defRPr>
      </a:lvl3pPr>
      <a:lvl4pPr algn="l" rtl="0" eaLnBrk="1" fontAlgn="base" hangingPunct="1">
        <a:spcBef>
          <a:spcPct val="0"/>
        </a:spcBef>
        <a:spcAft>
          <a:spcPct val="0"/>
        </a:spcAft>
        <a:buClr>
          <a:schemeClr val="tx1"/>
        </a:buClr>
        <a:defRPr sz="3200">
          <a:solidFill>
            <a:schemeClr val="tx1"/>
          </a:solidFill>
          <a:latin typeface="Arial" pitchFamily="34" charset="0"/>
        </a:defRPr>
      </a:lvl4pPr>
      <a:lvl5pPr algn="l" rtl="0" eaLnBrk="1" fontAlgn="base" hangingPunct="1">
        <a:spcBef>
          <a:spcPct val="0"/>
        </a:spcBef>
        <a:spcAft>
          <a:spcPct val="0"/>
        </a:spcAft>
        <a:buClr>
          <a:schemeClr val="tx1"/>
        </a:buClr>
        <a:defRPr sz="3200">
          <a:solidFill>
            <a:schemeClr val="tx1"/>
          </a:solidFill>
          <a:latin typeface="Arial" pitchFamily="34" charset="0"/>
        </a:defRPr>
      </a:lvl5pPr>
      <a:lvl6pPr marL="457200" algn="l" rtl="0" eaLnBrk="1" fontAlgn="base" hangingPunct="1">
        <a:spcBef>
          <a:spcPct val="0"/>
        </a:spcBef>
        <a:spcAft>
          <a:spcPct val="0"/>
        </a:spcAft>
        <a:buClr>
          <a:schemeClr val="tx1"/>
        </a:buClr>
        <a:defRPr sz="3200">
          <a:solidFill>
            <a:schemeClr val="tx1"/>
          </a:solidFill>
          <a:latin typeface="Arial" pitchFamily="34" charset="0"/>
        </a:defRPr>
      </a:lvl6pPr>
      <a:lvl7pPr marL="914400" algn="l" rtl="0" eaLnBrk="1" fontAlgn="base" hangingPunct="1">
        <a:spcBef>
          <a:spcPct val="0"/>
        </a:spcBef>
        <a:spcAft>
          <a:spcPct val="0"/>
        </a:spcAft>
        <a:buClr>
          <a:schemeClr val="tx1"/>
        </a:buClr>
        <a:defRPr sz="3200">
          <a:solidFill>
            <a:schemeClr val="tx1"/>
          </a:solidFill>
          <a:latin typeface="Arial" pitchFamily="34" charset="0"/>
        </a:defRPr>
      </a:lvl7pPr>
      <a:lvl8pPr marL="1371600" algn="l" rtl="0" eaLnBrk="1" fontAlgn="base" hangingPunct="1">
        <a:spcBef>
          <a:spcPct val="0"/>
        </a:spcBef>
        <a:spcAft>
          <a:spcPct val="0"/>
        </a:spcAft>
        <a:buClr>
          <a:schemeClr val="tx1"/>
        </a:buClr>
        <a:defRPr sz="3200">
          <a:solidFill>
            <a:schemeClr val="tx1"/>
          </a:solidFill>
          <a:latin typeface="Arial" pitchFamily="34" charset="0"/>
        </a:defRPr>
      </a:lvl8pPr>
      <a:lvl9pPr marL="1828800" algn="l" rtl="0" eaLnBrk="1" fontAlgn="base" hangingPunct="1">
        <a:spcBef>
          <a:spcPct val="0"/>
        </a:spcBef>
        <a:spcAft>
          <a:spcPct val="0"/>
        </a:spcAft>
        <a:buClr>
          <a:schemeClr val="tx1"/>
        </a:buClr>
        <a:defRPr sz="3200">
          <a:solidFill>
            <a:schemeClr val="tx1"/>
          </a:solidFill>
          <a:latin typeface="Arial" pitchFamily="34"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Virtual Skeleton Identification</a:t>
            </a: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152400"/>
            <a:ext cx="8867775" cy="563562"/>
          </a:xfrm>
        </p:spPr>
        <p:txBody>
          <a:bodyPr/>
          <a:lstStyle/>
          <a:p>
            <a:r>
              <a:rPr lang="en-US"/>
              <a:t>Practice: Pelvis #1</a:t>
            </a:r>
          </a:p>
        </p:txBody>
      </p:sp>
      <p:sp>
        <p:nvSpPr>
          <p:cNvPr id="3" name="Content Placeholder 2"/>
          <p:cNvSpPr>
            <a:spLocks noGrp="1"/>
          </p:cNvSpPr>
          <p:nvPr>
            <p:ph idx="1"/>
          </p:nvPr>
        </p:nvSpPr>
        <p:spPr>
          <a:xfrm>
            <a:off x="152401" y="914400"/>
            <a:ext cx="3657599" cy="5943600"/>
          </a:xfrm>
        </p:spPr>
        <p:txBody>
          <a:bodyPr/>
          <a:lstStyle/>
          <a:p>
            <a:r>
              <a:rPr lang="en-US"/>
              <a:t>Identify the attributes of this pelvis to find the gender:</a:t>
            </a:r>
          </a:p>
          <a:p>
            <a:pPr lvl="1"/>
            <a:r>
              <a:rPr lang="en-US"/>
              <a:t>Angle</a:t>
            </a:r>
          </a:p>
          <a:p>
            <a:pPr lvl="1"/>
            <a:r>
              <a:rPr lang="en-US"/>
              <a:t>Sacrum</a:t>
            </a:r>
          </a:p>
          <a:p>
            <a:pPr lvl="1"/>
            <a:r>
              <a:rPr lang="en-US"/>
              <a:t>Pelvic </a:t>
            </a:r>
          </a:p>
          <a:p>
            <a:pPr lvl="1"/>
            <a:r>
              <a:rPr lang="en-US" err="1"/>
              <a:t>Ilia</a:t>
            </a:r>
            <a:r>
              <a:rPr lang="en-US"/>
              <a:t> Close or Spread</a:t>
            </a:r>
          </a:p>
          <a:p>
            <a:pPr lvl="1"/>
            <a:r>
              <a:rPr lang="en-US"/>
              <a:t>Female or Male</a:t>
            </a:r>
          </a:p>
        </p:txBody>
      </p:sp>
      <p:pic>
        <p:nvPicPr>
          <p:cNvPr id="5122" name="Picture 2" descr="http://shs.westport.k12.ct.us/forensics/11-forensic_anthropology/forensic_skeletons/human_african_female_pelvis.jpg"/>
          <p:cNvPicPr>
            <a:picLocks noChangeAspect="1" noChangeArrowheads="1"/>
          </p:cNvPicPr>
          <p:nvPr/>
        </p:nvPicPr>
        <p:blipFill>
          <a:blip r:embed="rId2" cstate="print"/>
          <a:srcRect/>
          <a:stretch>
            <a:fillRect/>
          </a:stretch>
        </p:blipFill>
        <p:spPr bwMode="auto">
          <a:xfrm>
            <a:off x="3810000" y="228600"/>
            <a:ext cx="5334000" cy="5867400"/>
          </a:xfrm>
          <a:prstGeom prst="rect">
            <a:avLst/>
          </a:prstGeom>
          <a:noFill/>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152400"/>
            <a:ext cx="8867775" cy="563562"/>
          </a:xfrm>
        </p:spPr>
        <p:txBody>
          <a:bodyPr/>
          <a:lstStyle/>
          <a:p>
            <a:r>
              <a:rPr lang="en-US"/>
              <a:t>Practice: Pelvis #2</a:t>
            </a:r>
          </a:p>
        </p:txBody>
      </p:sp>
      <p:sp>
        <p:nvSpPr>
          <p:cNvPr id="3" name="Content Placeholder 2"/>
          <p:cNvSpPr>
            <a:spLocks noGrp="1"/>
          </p:cNvSpPr>
          <p:nvPr>
            <p:ph idx="1"/>
          </p:nvPr>
        </p:nvSpPr>
        <p:spPr>
          <a:xfrm>
            <a:off x="152401" y="914400"/>
            <a:ext cx="3657599" cy="5943600"/>
          </a:xfrm>
        </p:spPr>
        <p:txBody>
          <a:bodyPr/>
          <a:lstStyle/>
          <a:p>
            <a:r>
              <a:rPr lang="en-US"/>
              <a:t>Identify the attributes of this pelvis to find the gender:</a:t>
            </a:r>
          </a:p>
          <a:p>
            <a:pPr lvl="1"/>
            <a:r>
              <a:rPr lang="en-US"/>
              <a:t>Angle</a:t>
            </a:r>
          </a:p>
          <a:p>
            <a:pPr lvl="1"/>
            <a:r>
              <a:rPr lang="en-US"/>
              <a:t>Sacrum</a:t>
            </a:r>
          </a:p>
          <a:p>
            <a:pPr lvl="1"/>
            <a:r>
              <a:rPr lang="en-US"/>
              <a:t>Pelvic </a:t>
            </a:r>
          </a:p>
          <a:p>
            <a:pPr lvl="1"/>
            <a:r>
              <a:rPr lang="en-US" err="1"/>
              <a:t>Ilia</a:t>
            </a:r>
            <a:r>
              <a:rPr lang="en-US"/>
              <a:t> Close or Spread</a:t>
            </a:r>
          </a:p>
          <a:p>
            <a:pPr lvl="1"/>
            <a:r>
              <a:rPr lang="en-US"/>
              <a:t>Female or Male</a:t>
            </a:r>
          </a:p>
        </p:txBody>
      </p:sp>
      <p:pic>
        <p:nvPicPr>
          <p:cNvPr id="35842" name="Picture 2" descr="http://shs.westport.k12.ct.us/forensics/11-forensic_anthropology/forensic_skeletons/human_asian_male_pelvis.jpg"/>
          <p:cNvPicPr>
            <a:picLocks noChangeAspect="1" noChangeArrowheads="1"/>
          </p:cNvPicPr>
          <p:nvPr/>
        </p:nvPicPr>
        <p:blipFill>
          <a:blip r:embed="rId2" cstate="print"/>
          <a:srcRect/>
          <a:stretch>
            <a:fillRect/>
          </a:stretch>
        </p:blipFill>
        <p:spPr bwMode="auto">
          <a:xfrm>
            <a:off x="3779723" y="533400"/>
            <a:ext cx="5364278" cy="5029200"/>
          </a:xfrm>
          <a:prstGeom prst="rect">
            <a:avLst/>
          </a:prstGeom>
          <a:noFill/>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67775" cy="6248400"/>
          </a:xfrm>
        </p:spPr>
        <p:txBody>
          <a:bodyPr/>
          <a:lstStyle/>
          <a:p>
            <a:r>
              <a:rPr lang="en-US"/>
              <a:t>Another way is to examine the skull. </a:t>
            </a:r>
          </a:p>
          <a:p>
            <a:r>
              <a:rPr lang="en-US"/>
              <a:t>This is fairly accurate, but not as accurate as the pelvis.</a:t>
            </a:r>
          </a:p>
          <a:p>
            <a:pPr lvl="1"/>
            <a:r>
              <a:rPr lang="en-US"/>
              <a:t>Forensic anthropologists can accurately identify the skull somewhere between 85 and 90% of the time. </a:t>
            </a:r>
          </a:p>
          <a:p>
            <a:pPr lvl="1"/>
            <a:r>
              <a:rPr lang="en-US"/>
              <a:t>This can be complicated by several factors:</a:t>
            </a:r>
          </a:p>
          <a:p>
            <a:pPr lvl="2"/>
            <a:r>
              <a:rPr lang="en-US"/>
              <a:t>If a skull is incomplete,</a:t>
            </a:r>
          </a:p>
          <a:p>
            <a:pPr lvl="2"/>
            <a:r>
              <a:rPr lang="en-US"/>
              <a:t>Some of the distinguishing characteristics, such as larger bone landmarks for muscle attachments in males, can be easily confused with the landmarks of more athletic females. </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44994635"/>
              </p:ext>
            </p:extLst>
          </p:nvPr>
        </p:nvGraphicFramePr>
        <p:xfrm>
          <a:off x="228600" y="76200"/>
          <a:ext cx="8915400" cy="3970871"/>
        </p:xfrm>
        <a:graphic>
          <a:graphicData uri="http://schemas.openxmlformats.org/drawingml/2006/table">
            <a:tbl>
              <a:tblPr/>
              <a:tblGrid>
                <a:gridCol w="2942082">
                  <a:extLst>
                    <a:ext uri="{9D8B030D-6E8A-4147-A177-3AD203B41FA5}">
                      <a16:colId xmlns:a16="http://schemas.microsoft.com/office/drawing/2014/main" val="20000"/>
                    </a:ext>
                  </a:extLst>
                </a:gridCol>
                <a:gridCol w="2942082">
                  <a:extLst>
                    <a:ext uri="{9D8B030D-6E8A-4147-A177-3AD203B41FA5}">
                      <a16:colId xmlns:a16="http://schemas.microsoft.com/office/drawing/2014/main" val="20001"/>
                    </a:ext>
                  </a:extLst>
                </a:gridCol>
                <a:gridCol w="3031236">
                  <a:extLst>
                    <a:ext uri="{9D8B030D-6E8A-4147-A177-3AD203B41FA5}">
                      <a16:colId xmlns:a16="http://schemas.microsoft.com/office/drawing/2014/main" val="20002"/>
                    </a:ext>
                  </a:extLst>
                </a:gridCol>
              </a:tblGrid>
              <a:tr h="236482">
                <a:tc>
                  <a:txBody>
                    <a:bodyPr/>
                    <a:lstStyle/>
                    <a:p>
                      <a:pPr algn="ctr"/>
                      <a:r>
                        <a:rPr lang="en-US" sz="1600" b="1">
                          <a:solidFill>
                            <a:srgbClr val="FF0000"/>
                          </a:solidFill>
                        </a:rPr>
                        <a:t>Landmarks</a:t>
                      </a:r>
                      <a:endParaRPr lang="en-US" sz="1600">
                        <a:solidFill>
                          <a:srgbClr val="FF0000"/>
                        </a:solidFill>
                      </a:endParaRPr>
                    </a:p>
                  </a:txBody>
                  <a:tcPr marL="0" marR="0" marT="0" marB="0" anchor="ctr">
                    <a:lnL>
                      <a:noFill/>
                    </a:lnL>
                    <a:lnR>
                      <a:noFill/>
                    </a:lnR>
                    <a:lnT>
                      <a:noFill/>
                    </a:lnT>
                    <a:lnB>
                      <a:noFill/>
                    </a:lnB>
                  </a:tcPr>
                </a:tc>
                <a:tc>
                  <a:txBody>
                    <a:bodyPr/>
                    <a:lstStyle/>
                    <a:p>
                      <a:pPr algn="ctr"/>
                      <a:r>
                        <a:rPr lang="en-US" sz="1600" b="1">
                          <a:solidFill>
                            <a:srgbClr val="FF0000"/>
                          </a:solidFill>
                        </a:rPr>
                        <a:t>Female</a:t>
                      </a:r>
                      <a:endParaRPr lang="en-US" sz="1600">
                        <a:solidFill>
                          <a:srgbClr val="FF0000"/>
                        </a:solidFill>
                      </a:endParaRPr>
                    </a:p>
                  </a:txBody>
                  <a:tcPr marL="0" marR="0" marT="0" marB="0" anchor="ctr">
                    <a:lnL>
                      <a:noFill/>
                    </a:lnL>
                    <a:lnR>
                      <a:noFill/>
                    </a:lnR>
                    <a:lnT>
                      <a:noFill/>
                    </a:lnT>
                    <a:lnB>
                      <a:noFill/>
                    </a:lnB>
                  </a:tcPr>
                </a:tc>
                <a:tc>
                  <a:txBody>
                    <a:bodyPr/>
                    <a:lstStyle/>
                    <a:p>
                      <a:pPr algn="ctr"/>
                      <a:r>
                        <a:rPr lang="en-US" sz="1600" b="1">
                          <a:solidFill>
                            <a:srgbClr val="FF0000"/>
                          </a:solidFill>
                        </a:rPr>
                        <a:t>Male</a:t>
                      </a:r>
                      <a:endParaRPr lang="en-US" sz="1600">
                        <a:solidFill>
                          <a:srgbClr val="FF0000"/>
                        </a:solidFill>
                      </a:endParaRPr>
                    </a:p>
                  </a:txBody>
                  <a:tcPr marL="0" marR="0" marT="0" marB="0" anchor="ctr">
                    <a:lnL>
                      <a:noFill/>
                    </a:lnL>
                    <a:lnR>
                      <a:noFill/>
                    </a:lnR>
                    <a:lnT>
                      <a:noFill/>
                    </a:lnT>
                    <a:lnB>
                      <a:noFill/>
                    </a:lnB>
                  </a:tcPr>
                </a:tc>
                <a:extLst>
                  <a:ext uri="{0D108BD9-81ED-4DB2-BD59-A6C34878D82A}">
                    <a16:rowId xmlns:a16="http://schemas.microsoft.com/office/drawing/2014/main" val="10000"/>
                  </a:ext>
                </a:extLst>
              </a:tr>
              <a:tr h="163209">
                <a:tc>
                  <a:txBody>
                    <a:bodyPr/>
                    <a:lstStyle/>
                    <a:p>
                      <a:pPr algn="ctr"/>
                      <a:r>
                        <a:rPr lang="en-US" sz="1400" b="1">
                          <a:solidFill>
                            <a:srgbClr val="0070C0"/>
                          </a:solidFill>
                        </a:rPr>
                        <a:t>Chin</a:t>
                      </a:r>
                      <a:endParaRPr lang="en-US" sz="1400">
                        <a:solidFill>
                          <a:srgbClr val="0070C0"/>
                        </a:solidFill>
                      </a:endParaRPr>
                    </a:p>
                  </a:txBody>
                  <a:tcPr marL="0" marR="0" marT="0" marB="0" anchor="ctr">
                    <a:lnL>
                      <a:noFill/>
                    </a:lnL>
                    <a:lnR>
                      <a:noFill/>
                    </a:lnR>
                    <a:lnT>
                      <a:noFill/>
                    </a:lnT>
                    <a:lnB>
                      <a:noFill/>
                    </a:lnB>
                  </a:tcPr>
                </a:tc>
                <a:tc>
                  <a:txBody>
                    <a:bodyPr/>
                    <a:lstStyle/>
                    <a:p>
                      <a:pPr algn="ctr"/>
                      <a:r>
                        <a:rPr lang="en-US" sz="1400" b="1"/>
                        <a:t>Rounded </a:t>
                      </a:r>
                      <a:endParaRPr lang="en-US" sz="1400"/>
                    </a:p>
                  </a:txBody>
                  <a:tcPr marL="0" marR="0" marT="0" marB="0" anchor="ctr">
                    <a:lnL>
                      <a:noFill/>
                    </a:lnL>
                    <a:lnR>
                      <a:noFill/>
                    </a:lnR>
                    <a:lnT>
                      <a:noFill/>
                    </a:lnT>
                    <a:lnB>
                      <a:noFill/>
                    </a:lnB>
                  </a:tcPr>
                </a:tc>
                <a:tc>
                  <a:txBody>
                    <a:bodyPr/>
                    <a:lstStyle/>
                    <a:p>
                      <a:pPr algn="ctr"/>
                      <a:r>
                        <a:rPr lang="en-US" sz="1400" b="1"/>
                        <a:t>Square</a:t>
                      </a:r>
                      <a:endParaRPr lang="en-US" sz="1400"/>
                    </a:p>
                  </a:txBody>
                  <a:tcPr marL="0" marR="0" marT="0" marB="0" anchor="ctr">
                    <a:lnL>
                      <a:noFill/>
                    </a:lnL>
                    <a:lnR>
                      <a:noFill/>
                    </a:lnR>
                    <a:lnT>
                      <a:noFill/>
                    </a:lnT>
                    <a:lnB>
                      <a:noFill/>
                    </a:lnB>
                  </a:tcPr>
                </a:tc>
                <a:extLst>
                  <a:ext uri="{0D108BD9-81ED-4DB2-BD59-A6C34878D82A}">
                    <a16:rowId xmlns:a16="http://schemas.microsoft.com/office/drawing/2014/main" val="10001"/>
                  </a:ext>
                </a:extLst>
              </a:tr>
              <a:tr h="326419">
                <a:tc>
                  <a:txBody>
                    <a:bodyPr/>
                    <a:lstStyle/>
                    <a:p>
                      <a:pPr algn="ctr"/>
                      <a:r>
                        <a:rPr lang="en-US" sz="1400" b="1">
                          <a:solidFill>
                            <a:srgbClr val="0070C0"/>
                          </a:solidFill>
                        </a:rPr>
                        <a:t>Mastoid Process</a:t>
                      </a:r>
                      <a:br>
                        <a:rPr lang="en-US" sz="1400" b="1">
                          <a:solidFill>
                            <a:srgbClr val="0070C0"/>
                          </a:solidFill>
                        </a:rPr>
                      </a:br>
                      <a:r>
                        <a:rPr lang="en-US" sz="1400" b="1">
                          <a:solidFill>
                            <a:srgbClr val="0070C0"/>
                          </a:solidFill>
                        </a:rPr>
                        <a:t>(Behind Ear)</a:t>
                      </a:r>
                      <a:endParaRPr lang="en-US" sz="1400">
                        <a:solidFill>
                          <a:srgbClr val="0070C0"/>
                        </a:solidFill>
                      </a:endParaRPr>
                    </a:p>
                  </a:txBody>
                  <a:tcPr marL="0" marR="0" marT="0" marB="0" anchor="ctr">
                    <a:lnL>
                      <a:noFill/>
                    </a:lnL>
                    <a:lnR>
                      <a:noFill/>
                    </a:lnR>
                    <a:lnT>
                      <a:noFill/>
                    </a:lnT>
                    <a:lnB>
                      <a:noFill/>
                    </a:lnB>
                  </a:tcPr>
                </a:tc>
                <a:tc>
                  <a:txBody>
                    <a:bodyPr/>
                    <a:lstStyle/>
                    <a:p>
                      <a:pPr algn="ctr"/>
                      <a:r>
                        <a:rPr lang="en-US" sz="1400" b="1"/>
                        <a:t>Small</a:t>
                      </a:r>
                      <a:endParaRPr lang="en-US" sz="1400"/>
                    </a:p>
                  </a:txBody>
                  <a:tcPr marL="0" marR="0" marT="0" marB="0" anchor="ctr">
                    <a:lnL>
                      <a:noFill/>
                    </a:lnL>
                    <a:lnR>
                      <a:noFill/>
                    </a:lnR>
                    <a:lnT>
                      <a:noFill/>
                    </a:lnT>
                    <a:lnB>
                      <a:noFill/>
                    </a:lnB>
                  </a:tcPr>
                </a:tc>
                <a:tc>
                  <a:txBody>
                    <a:bodyPr/>
                    <a:lstStyle/>
                    <a:p>
                      <a:pPr algn="ctr"/>
                      <a:r>
                        <a:rPr lang="en-US" sz="1400" b="1"/>
                        <a:t>Large</a:t>
                      </a:r>
                      <a:endParaRPr lang="en-US" sz="1400"/>
                    </a:p>
                  </a:txBody>
                  <a:tcPr marL="0" marR="0" marT="0" marB="0" anchor="ctr">
                    <a:lnL>
                      <a:noFill/>
                    </a:lnL>
                    <a:lnR>
                      <a:noFill/>
                    </a:lnR>
                    <a:lnT>
                      <a:noFill/>
                    </a:lnT>
                    <a:lnB>
                      <a:noFill/>
                    </a:lnB>
                  </a:tcPr>
                </a:tc>
                <a:extLst>
                  <a:ext uri="{0D108BD9-81ED-4DB2-BD59-A6C34878D82A}">
                    <a16:rowId xmlns:a16="http://schemas.microsoft.com/office/drawing/2014/main" val="10002"/>
                  </a:ext>
                </a:extLst>
              </a:tr>
              <a:tr h="555936">
                <a:tc>
                  <a:txBody>
                    <a:bodyPr/>
                    <a:lstStyle/>
                    <a:p>
                      <a:pPr algn="ctr"/>
                      <a:r>
                        <a:rPr lang="en-US" sz="1400" b="1">
                          <a:solidFill>
                            <a:srgbClr val="0070C0"/>
                          </a:solidFill>
                        </a:rPr>
                        <a:t>External Occipital Protuberance</a:t>
                      </a:r>
                      <a:br>
                        <a:rPr lang="en-US" sz="1400" b="1">
                          <a:solidFill>
                            <a:srgbClr val="0070C0"/>
                          </a:solidFill>
                        </a:rPr>
                      </a:br>
                      <a:r>
                        <a:rPr lang="en-US" sz="1400" b="1">
                          <a:solidFill>
                            <a:srgbClr val="0070C0"/>
                          </a:solidFill>
                        </a:rPr>
                        <a:t>(Back of Skull)</a:t>
                      </a:r>
                      <a:endParaRPr lang="en-US" sz="1400">
                        <a:solidFill>
                          <a:srgbClr val="0070C0"/>
                        </a:solidFill>
                      </a:endParaRPr>
                    </a:p>
                  </a:txBody>
                  <a:tcPr marL="0" marR="0" marT="0" marB="0" anchor="ctr">
                    <a:lnL>
                      <a:noFill/>
                    </a:lnL>
                    <a:lnR>
                      <a:noFill/>
                    </a:lnR>
                    <a:lnT>
                      <a:noFill/>
                    </a:lnT>
                    <a:lnB>
                      <a:noFill/>
                    </a:lnB>
                  </a:tcPr>
                </a:tc>
                <a:tc>
                  <a:txBody>
                    <a:bodyPr/>
                    <a:lstStyle/>
                    <a:p>
                      <a:pPr algn="ctr"/>
                      <a:r>
                        <a:rPr lang="en-US" sz="1400" b="1"/>
                        <a:t>Small</a:t>
                      </a:r>
                      <a:br>
                        <a:rPr lang="en-US" sz="1400" b="1"/>
                      </a:br>
                      <a:r>
                        <a:rPr lang="en-US" sz="1400" b="1"/>
                        <a:t>(Not Prominent)</a:t>
                      </a:r>
                      <a:endParaRPr lang="en-US" sz="1400"/>
                    </a:p>
                  </a:txBody>
                  <a:tcPr marL="0" marR="0" marT="0" marB="0" anchor="ctr">
                    <a:lnL>
                      <a:noFill/>
                    </a:lnL>
                    <a:lnR>
                      <a:noFill/>
                    </a:lnR>
                    <a:lnT>
                      <a:noFill/>
                    </a:lnT>
                    <a:lnB>
                      <a:noFill/>
                    </a:lnB>
                  </a:tcPr>
                </a:tc>
                <a:tc>
                  <a:txBody>
                    <a:bodyPr/>
                    <a:lstStyle/>
                    <a:p>
                      <a:pPr algn="ctr"/>
                      <a:r>
                        <a:rPr lang="en-US" sz="1400" b="1"/>
                        <a:t>Large</a:t>
                      </a:r>
                      <a:br>
                        <a:rPr lang="en-US" sz="1400" b="1"/>
                      </a:br>
                      <a:r>
                        <a:rPr lang="en-US" sz="1400" b="1"/>
                        <a:t>(Prominent)</a:t>
                      </a:r>
                      <a:endParaRPr lang="en-US" sz="1400"/>
                    </a:p>
                  </a:txBody>
                  <a:tcPr marL="0" marR="0" marT="0" marB="0" anchor="ctr">
                    <a:lnL>
                      <a:noFill/>
                    </a:lnL>
                    <a:lnR>
                      <a:noFill/>
                    </a:lnR>
                    <a:lnT>
                      <a:noFill/>
                    </a:lnT>
                    <a:lnB>
                      <a:noFill/>
                    </a:lnB>
                  </a:tcPr>
                </a:tc>
                <a:extLst>
                  <a:ext uri="{0D108BD9-81ED-4DB2-BD59-A6C34878D82A}">
                    <a16:rowId xmlns:a16="http://schemas.microsoft.com/office/drawing/2014/main" val="10003"/>
                  </a:ext>
                </a:extLst>
              </a:tr>
              <a:tr h="277968">
                <a:tc>
                  <a:txBody>
                    <a:bodyPr/>
                    <a:lstStyle/>
                    <a:p>
                      <a:pPr algn="ctr"/>
                      <a:r>
                        <a:rPr lang="en-US" sz="1400" b="1">
                          <a:solidFill>
                            <a:srgbClr val="0070C0"/>
                          </a:solidFill>
                        </a:rPr>
                        <a:t>General Anatomy</a:t>
                      </a:r>
                      <a:endParaRPr lang="en-US" sz="1400">
                        <a:solidFill>
                          <a:srgbClr val="0070C0"/>
                        </a:solidFill>
                      </a:endParaRPr>
                    </a:p>
                  </a:txBody>
                  <a:tcPr marL="0" marR="0" marT="0" marB="0" anchor="ctr">
                    <a:lnL>
                      <a:noFill/>
                    </a:lnL>
                    <a:lnR>
                      <a:noFill/>
                    </a:lnR>
                    <a:lnT>
                      <a:noFill/>
                    </a:lnT>
                    <a:lnB>
                      <a:noFill/>
                    </a:lnB>
                  </a:tcPr>
                </a:tc>
                <a:tc>
                  <a:txBody>
                    <a:bodyPr/>
                    <a:lstStyle/>
                    <a:p>
                      <a:pPr algn="ctr"/>
                      <a:r>
                        <a:rPr lang="en-US" sz="1400" b="1"/>
                        <a:t>Gracile (i.e., Graceful)</a:t>
                      </a:r>
                      <a:endParaRPr lang="en-US" sz="1400"/>
                    </a:p>
                  </a:txBody>
                  <a:tcPr marL="0" marR="0" marT="0" marB="0" anchor="ctr">
                    <a:lnL>
                      <a:noFill/>
                    </a:lnL>
                    <a:lnR>
                      <a:noFill/>
                    </a:lnR>
                    <a:lnT>
                      <a:noFill/>
                    </a:lnT>
                    <a:lnB>
                      <a:noFill/>
                    </a:lnB>
                  </a:tcPr>
                </a:tc>
                <a:tc>
                  <a:txBody>
                    <a:bodyPr/>
                    <a:lstStyle/>
                    <a:p>
                      <a:pPr algn="ctr"/>
                      <a:r>
                        <a:rPr lang="en-US" sz="1400" b="1"/>
                        <a:t>Robust</a:t>
                      </a:r>
                      <a:endParaRPr lang="en-US" sz="1400"/>
                    </a:p>
                  </a:txBody>
                  <a:tcPr marL="0" marR="0" marT="0" marB="0" anchor="ctr">
                    <a:lnL>
                      <a:noFill/>
                    </a:lnL>
                    <a:lnR>
                      <a:noFill/>
                    </a:lnR>
                    <a:lnT>
                      <a:noFill/>
                    </a:lnT>
                    <a:lnB>
                      <a:noFill/>
                    </a:lnB>
                  </a:tcPr>
                </a:tc>
                <a:extLst>
                  <a:ext uri="{0D108BD9-81ED-4DB2-BD59-A6C34878D82A}">
                    <a16:rowId xmlns:a16="http://schemas.microsoft.com/office/drawing/2014/main" val="10004"/>
                  </a:ext>
                </a:extLst>
              </a:tr>
              <a:tr h="416952">
                <a:tc>
                  <a:txBody>
                    <a:bodyPr/>
                    <a:lstStyle/>
                    <a:p>
                      <a:pPr algn="ctr"/>
                      <a:r>
                        <a:rPr lang="en-US" sz="1400" b="1">
                          <a:solidFill>
                            <a:srgbClr val="0070C0"/>
                          </a:solidFill>
                        </a:rPr>
                        <a:t>Forehead</a:t>
                      </a:r>
                      <a:endParaRPr lang="en-US" sz="1400">
                        <a:solidFill>
                          <a:srgbClr val="0070C0"/>
                        </a:solidFill>
                      </a:endParaRPr>
                    </a:p>
                  </a:txBody>
                  <a:tcPr marL="0" marR="0" marT="0" marB="0" anchor="ctr">
                    <a:lnL>
                      <a:noFill/>
                    </a:lnL>
                    <a:lnR>
                      <a:noFill/>
                    </a:lnR>
                    <a:lnT>
                      <a:noFill/>
                    </a:lnT>
                    <a:lnB>
                      <a:noFill/>
                    </a:lnB>
                  </a:tcPr>
                </a:tc>
                <a:tc>
                  <a:txBody>
                    <a:bodyPr/>
                    <a:lstStyle/>
                    <a:p>
                      <a:pPr algn="ctr"/>
                      <a:r>
                        <a:rPr lang="en-US" sz="1400" b="1"/>
                        <a:t>Vertical</a:t>
                      </a:r>
                      <a:r>
                        <a:rPr lang="en-US" sz="1400" b="1" baseline="0"/>
                        <a:t> / Rounded</a:t>
                      </a:r>
                      <a:endParaRPr lang="en-US" sz="1400"/>
                    </a:p>
                  </a:txBody>
                  <a:tcPr marL="0" marR="0" marT="0" marB="0" anchor="ctr">
                    <a:lnL>
                      <a:noFill/>
                    </a:lnL>
                    <a:lnR>
                      <a:noFill/>
                    </a:lnR>
                    <a:lnT>
                      <a:noFill/>
                    </a:lnT>
                    <a:lnB>
                      <a:noFill/>
                    </a:lnB>
                  </a:tcPr>
                </a:tc>
                <a:tc>
                  <a:txBody>
                    <a:bodyPr/>
                    <a:lstStyle/>
                    <a:p>
                      <a:pPr algn="ctr"/>
                      <a:r>
                        <a:rPr lang="en-US" sz="1400" b="1"/>
                        <a:t>Receding</a:t>
                      </a:r>
                      <a:br>
                        <a:rPr lang="en-US" sz="1400" b="1"/>
                      </a:br>
                      <a:r>
                        <a:rPr lang="en-US" sz="1400" b="1"/>
                        <a:t>(Careful with the comments . . .)</a:t>
                      </a:r>
                      <a:endParaRPr lang="en-US" sz="1400"/>
                    </a:p>
                  </a:txBody>
                  <a:tcPr marL="0" marR="0" marT="0" marB="0" anchor="ctr">
                    <a:lnL>
                      <a:noFill/>
                    </a:lnL>
                    <a:lnR>
                      <a:noFill/>
                    </a:lnR>
                    <a:lnT>
                      <a:noFill/>
                    </a:lnT>
                    <a:lnB>
                      <a:noFill/>
                    </a:lnB>
                  </a:tcPr>
                </a:tc>
                <a:extLst>
                  <a:ext uri="{0D108BD9-81ED-4DB2-BD59-A6C34878D82A}">
                    <a16:rowId xmlns:a16="http://schemas.microsoft.com/office/drawing/2014/main" val="10005"/>
                  </a:ext>
                </a:extLst>
              </a:tr>
              <a:tr h="416952">
                <a:tc>
                  <a:txBody>
                    <a:bodyPr/>
                    <a:lstStyle/>
                    <a:p>
                      <a:pPr algn="ctr"/>
                      <a:r>
                        <a:rPr lang="en-US" sz="1400" b="1">
                          <a:solidFill>
                            <a:srgbClr val="0070C0"/>
                          </a:solidFill>
                        </a:rPr>
                        <a:t>Brow Ridges</a:t>
                      </a:r>
                      <a:br>
                        <a:rPr lang="en-US" sz="1400" b="1">
                          <a:solidFill>
                            <a:srgbClr val="0070C0"/>
                          </a:solidFill>
                        </a:rPr>
                      </a:br>
                      <a:r>
                        <a:rPr lang="en-US" sz="1400" b="1">
                          <a:solidFill>
                            <a:srgbClr val="0070C0"/>
                          </a:solidFill>
                        </a:rPr>
                        <a:t>(Location of Eyebrows)</a:t>
                      </a:r>
                      <a:endParaRPr lang="en-US" sz="1400">
                        <a:solidFill>
                          <a:srgbClr val="0070C0"/>
                        </a:solidFill>
                      </a:endParaRPr>
                    </a:p>
                  </a:txBody>
                  <a:tcPr marL="0" marR="0" marT="0" marB="0" anchor="ctr">
                    <a:lnL>
                      <a:noFill/>
                    </a:lnL>
                    <a:lnR>
                      <a:noFill/>
                    </a:lnR>
                    <a:lnT>
                      <a:noFill/>
                    </a:lnT>
                    <a:lnB>
                      <a:noFill/>
                    </a:lnB>
                  </a:tcPr>
                </a:tc>
                <a:tc>
                  <a:txBody>
                    <a:bodyPr/>
                    <a:lstStyle/>
                    <a:p>
                      <a:pPr algn="ctr"/>
                      <a:r>
                        <a:rPr lang="en-US" sz="1400" b="1"/>
                        <a:t>Slightly Developed</a:t>
                      </a:r>
                      <a:endParaRPr lang="en-US" sz="1400"/>
                    </a:p>
                  </a:txBody>
                  <a:tcPr marL="0" marR="0" marT="0" marB="0" anchor="ctr">
                    <a:lnL>
                      <a:noFill/>
                    </a:lnL>
                    <a:lnR>
                      <a:noFill/>
                    </a:lnR>
                    <a:lnT>
                      <a:noFill/>
                    </a:lnT>
                    <a:lnB>
                      <a:noFill/>
                    </a:lnB>
                  </a:tcPr>
                </a:tc>
                <a:tc>
                  <a:txBody>
                    <a:bodyPr/>
                    <a:lstStyle/>
                    <a:p>
                      <a:pPr algn="ctr"/>
                      <a:r>
                        <a:rPr lang="en-US" sz="1400" b="1"/>
                        <a:t>Prominent</a:t>
                      </a:r>
                      <a:endParaRPr lang="en-US" sz="1400"/>
                    </a:p>
                  </a:txBody>
                  <a:tcPr marL="0" marR="0" marT="0" marB="0" anchor="ctr">
                    <a:lnL>
                      <a:noFill/>
                    </a:lnL>
                    <a:lnR>
                      <a:noFill/>
                    </a:lnR>
                    <a:lnT>
                      <a:noFill/>
                    </a:lnT>
                    <a:lnB>
                      <a:noFill/>
                    </a:lnB>
                  </a:tcPr>
                </a:tc>
                <a:extLst>
                  <a:ext uri="{0D108BD9-81ED-4DB2-BD59-A6C34878D82A}">
                    <a16:rowId xmlns:a16="http://schemas.microsoft.com/office/drawing/2014/main" val="10006"/>
                  </a:ext>
                </a:extLst>
              </a:tr>
              <a:tr h="277968">
                <a:tc>
                  <a:txBody>
                    <a:bodyPr/>
                    <a:lstStyle/>
                    <a:p>
                      <a:pPr algn="ctr"/>
                      <a:r>
                        <a:rPr lang="en-US" sz="1400" b="1">
                          <a:solidFill>
                            <a:srgbClr val="0070C0"/>
                          </a:solidFill>
                        </a:rPr>
                        <a:t>Muscle Lines</a:t>
                      </a:r>
                      <a:endParaRPr lang="en-US" sz="1400">
                        <a:solidFill>
                          <a:srgbClr val="0070C0"/>
                        </a:solidFill>
                      </a:endParaRPr>
                    </a:p>
                  </a:txBody>
                  <a:tcPr marL="0" marR="0" marT="0" marB="0" anchor="ctr">
                    <a:lnL>
                      <a:noFill/>
                    </a:lnL>
                    <a:lnR>
                      <a:noFill/>
                    </a:lnR>
                    <a:lnT>
                      <a:noFill/>
                    </a:lnT>
                    <a:lnB>
                      <a:noFill/>
                    </a:lnB>
                  </a:tcPr>
                </a:tc>
                <a:tc>
                  <a:txBody>
                    <a:bodyPr/>
                    <a:lstStyle/>
                    <a:p>
                      <a:pPr algn="ctr"/>
                      <a:r>
                        <a:rPr lang="en-US" sz="1400" b="1"/>
                        <a:t>Slightly Developed</a:t>
                      </a:r>
                      <a:endParaRPr lang="en-US" sz="1400"/>
                    </a:p>
                  </a:txBody>
                  <a:tcPr marL="0" marR="0" marT="0" marB="0" anchor="ctr">
                    <a:lnL>
                      <a:noFill/>
                    </a:lnL>
                    <a:lnR>
                      <a:noFill/>
                    </a:lnR>
                    <a:lnT>
                      <a:noFill/>
                    </a:lnT>
                    <a:lnB>
                      <a:noFill/>
                    </a:lnB>
                  </a:tcPr>
                </a:tc>
                <a:tc>
                  <a:txBody>
                    <a:bodyPr/>
                    <a:lstStyle/>
                    <a:p>
                      <a:pPr algn="ctr"/>
                      <a:r>
                        <a:rPr lang="en-US" sz="1400" b="1"/>
                        <a:t>Prominent</a:t>
                      </a:r>
                      <a:endParaRPr lang="en-US" sz="1400"/>
                    </a:p>
                  </a:txBody>
                  <a:tcPr marL="0" marR="0" marT="0" marB="0" anchor="ctr">
                    <a:lnL>
                      <a:noFill/>
                    </a:lnL>
                    <a:lnR>
                      <a:noFill/>
                    </a:lnR>
                    <a:lnT>
                      <a:noFill/>
                    </a:lnT>
                    <a:lnB>
                      <a:noFill/>
                    </a:lnB>
                  </a:tcPr>
                </a:tc>
                <a:extLst>
                  <a:ext uri="{0D108BD9-81ED-4DB2-BD59-A6C34878D82A}">
                    <a16:rowId xmlns:a16="http://schemas.microsoft.com/office/drawing/2014/main" val="10007"/>
                  </a:ext>
                </a:extLst>
              </a:tr>
              <a:tr h="416952">
                <a:tc>
                  <a:txBody>
                    <a:bodyPr/>
                    <a:lstStyle/>
                    <a:p>
                      <a:pPr algn="ctr"/>
                      <a:r>
                        <a:rPr lang="en-US" sz="1400" b="1">
                          <a:solidFill>
                            <a:srgbClr val="0070C0"/>
                          </a:solidFill>
                        </a:rPr>
                        <a:t>Orbital Margins</a:t>
                      </a:r>
                      <a:br>
                        <a:rPr lang="en-US" sz="1400" b="1">
                          <a:solidFill>
                            <a:srgbClr val="0070C0"/>
                          </a:solidFill>
                        </a:rPr>
                      </a:br>
                      <a:r>
                        <a:rPr lang="en-US" sz="1400" b="1">
                          <a:solidFill>
                            <a:srgbClr val="0070C0"/>
                          </a:solidFill>
                        </a:rPr>
                        <a:t>(Edge of Eye Socket)</a:t>
                      </a:r>
                      <a:endParaRPr lang="en-US" sz="1400">
                        <a:solidFill>
                          <a:srgbClr val="0070C0"/>
                        </a:solidFill>
                      </a:endParaRPr>
                    </a:p>
                  </a:txBody>
                  <a:tcPr marL="0" marR="0" marT="0" marB="0" anchor="ctr">
                    <a:lnL>
                      <a:noFill/>
                    </a:lnL>
                    <a:lnR>
                      <a:noFill/>
                    </a:lnR>
                    <a:lnT>
                      <a:noFill/>
                    </a:lnT>
                    <a:lnB>
                      <a:noFill/>
                    </a:lnB>
                  </a:tcPr>
                </a:tc>
                <a:tc>
                  <a:txBody>
                    <a:bodyPr/>
                    <a:lstStyle/>
                    <a:p>
                      <a:pPr algn="ctr"/>
                      <a:r>
                        <a:rPr lang="en-US" sz="1400" b="1"/>
                        <a:t>Sharp</a:t>
                      </a:r>
                      <a:endParaRPr lang="en-US" sz="1400"/>
                    </a:p>
                  </a:txBody>
                  <a:tcPr marL="0" marR="0" marT="0" marB="0" anchor="ctr">
                    <a:lnL>
                      <a:noFill/>
                    </a:lnL>
                    <a:lnR>
                      <a:noFill/>
                    </a:lnR>
                    <a:lnT>
                      <a:noFill/>
                    </a:lnT>
                    <a:lnB>
                      <a:noFill/>
                    </a:lnB>
                  </a:tcPr>
                </a:tc>
                <a:tc>
                  <a:txBody>
                    <a:bodyPr/>
                    <a:lstStyle/>
                    <a:p>
                      <a:pPr algn="ctr"/>
                      <a:r>
                        <a:rPr lang="en-US" sz="1400" b="1"/>
                        <a:t>Rounded</a:t>
                      </a:r>
                      <a:endParaRPr lang="en-US" sz="1400"/>
                    </a:p>
                  </a:txBody>
                  <a:tcPr marL="0" marR="0" marT="0" marB="0" anchor="ctr">
                    <a:lnL>
                      <a:noFill/>
                    </a:lnL>
                    <a:lnR>
                      <a:noFill/>
                    </a:lnR>
                    <a:lnT>
                      <a:noFill/>
                    </a:lnT>
                    <a:lnB>
                      <a:noFill/>
                    </a:lnB>
                  </a:tcPr>
                </a:tc>
                <a:extLst>
                  <a:ext uri="{0D108BD9-81ED-4DB2-BD59-A6C34878D82A}">
                    <a16:rowId xmlns:a16="http://schemas.microsoft.com/office/drawing/2014/main" val="10008"/>
                  </a:ext>
                </a:extLst>
              </a:tr>
              <a:tr h="694919">
                <a:tc>
                  <a:txBody>
                    <a:bodyPr/>
                    <a:lstStyle/>
                    <a:p>
                      <a:pPr algn="ctr"/>
                      <a:r>
                        <a:rPr lang="en-US" sz="1400" b="1">
                          <a:solidFill>
                            <a:srgbClr val="0070C0"/>
                          </a:solidFill>
                        </a:rPr>
                        <a:t>Angle of Ascending Ramus</a:t>
                      </a:r>
                      <a:br>
                        <a:rPr lang="en-US" sz="1400" b="1">
                          <a:solidFill>
                            <a:srgbClr val="0070C0"/>
                          </a:solidFill>
                        </a:rPr>
                      </a:br>
                      <a:r>
                        <a:rPr lang="en-US" sz="1400" b="1">
                          <a:solidFill>
                            <a:srgbClr val="0070C0"/>
                          </a:solidFill>
                        </a:rPr>
                        <a:t>(Back Corner of the Jaw)</a:t>
                      </a:r>
                      <a:endParaRPr lang="en-US" sz="1400">
                        <a:solidFill>
                          <a:srgbClr val="0070C0"/>
                        </a:solidFill>
                      </a:endParaRPr>
                    </a:p>
                  </a:txBody>
                  <a:tcPr marL="0" marR="0" marT="0" marB="0" anchor="ctr">
                    <a:lnL>
                      <a:noFill/>
                    </a:lnL>
                    <a:lnR>
                      <a:noFill/>
                    </a:lnR>
                    <a:lnT>
                      <a:noFill/>
                    </a:lnT>
                    <a:lnB>
                      <a:noFill/>
                    </a:lnB>
                  </a:tcPr>
                </a:tc>
                <a:tc>
                  <a:txBody>
                    <a:bodyPr/>
                    <a:lstStyle/>
                    <a:p>
                      <a:pPr algn="ctr"/>
                      <a:r>
                        <a:rPr lang="en-US" sz="1400" b="1"/>
                        <a:t>Obtuse</a:t>
                      </a:r>
                      <a:endParaRPr lang="en-US" sz="1400"/>
                    </a:p>
                  </a:txBody>
                  <a:tcPr marL="0" marR="0" marT="0" marB="0" anchor="ctr">
                    <a:lnL>
                      <a:noFill/>
                    </a:lnL>
                    <a:lnR>
                      <a:noFill/>
                    </a:lnR>
                    <a:lnT>
                      <a:noFill/>
                    </a:lnT>
                    <a:lnB>
                      <a:noFill/>
                    </a:lnB>
                  </a:tcPr>
                </a:tc>
                <a:tc>
                  <a:txBody>
                    <a:bodyPr/>
                    <a:lstStyle/>
                    <a:p>
                      <a:pPr algn="ctr"/>
                      <a:r>
                        <a:rPr lang="en-US" sz="1400" b="1"/>
                        <a:t>Close to 90 degrees</a:t>
                      </a:r>
                      <a:endParaRPr lang="en-US" sz="1400"/>
                    </a:p>
                  </a:txBody>
                  <a:tcPr marL="0" marR="0" marT="0" marB="0" anchor="ctr">
                    <a:lnL>
                      <a:noFill/>
                    </a:lnL>
                    <a:lnR>
                      <a:noFill/>
                    </a:lnR>
                    <a:lnT>
                      <a:noFill/>
                    </a:lnT>
                    <a:lnB>
                      <a:noFill/>
                    </a:lnB>
                  </a:tcPr>
                </a:tc>
                <a:extLst>
                  <a:ext uri="{0D108BD9-81ED-4DB2-BD59-A6C34878D82A}">
                    <a16:rowId xmlns:a16="http://schemas.microsoft.com/office/drawing/2014/main" val="10009"/>
                  </a:ext>
                </a:extLst>
              </a:tr>
            </a:tbl>
          </a:graphicData>
        </a:graphic>
      </p:graphicFrame>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3856689"/>
            <a:ext cx="4805056" cy="3001312"/>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D6E26-6363-4B0D-B4BF-53E91710CFF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1C6A2EB-4DB9-4D84-9E80-E4581372347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C744D2A-0D32-48B8-B10E-66A7ECA0BAD2}"/>
              </a:ext>
            </a:extLst>
          </p:cNvPr>
          <p:cNvPicPr>
            <a:picLocks noChangeAspect="1"/>
          </p:cNvPicPr>
          <p:nvPr/>
        </p:nvPicPr>
        <p:blipFill>
          <a:blip r:embed="rId2"/>
          <a:stretch>
            <a:fillRect/>
          </a:stretch>
        </p:blipFill>
        <p:spPr>
          <a:xfrm>
            <a:off x="4377281" y="1143000"/>
            <a:ext cx="4675499" cy="4983163"/>
          </a:xfrm>
          <a:prstGeom prst="rect">
            <a:avLst/>
          </a:prstGeom>
        </p:spPr>
      </p:pic>
      <p:pic>
        <p:nvPicPr>
          <p:cNvPr id="5" name="Picture 4">
            <a:extLst>
              <a:ext uri="{FF2B5EF4-FFF2-40B4-BE49-F238E27FC236}">
                <a16:creationId xmlns:a16="http://schemas.microsoft.com/office/drawing/2014/main" id="{A86B9CF2-FD8D-454B-8D01-7CF08D746194}"/>
              </a:ext>
            </a:extLst>
          </p:cNvPr>
          <p:cNvPicPr>
            <a:picLocks noChangeAspect="1"/>
          </p:cNvPicPr>
          <p:nvPr/>
        </p:nvPicPr>
        <p:blipFill>
          <a:blip r:embed="rId3"/>
          <a:stretch>
            <a:fillRect/>
          </a:stretch>
        </p:blipFill>
        <p:spPr>
          <a:xfrm>
            <a:off x="101551" y="990600"/>
            <a:ext cx="4348193" cy="5458734"/>
          </a:xfrm>
          <a:prstGeom prst="rect">
            <a:avLst/>
          </a:prstGeom>
        </p:spPr>
      </p:pic>
    </p:spTree>
    <p:extLst>
      <p:ext uri="{BB962C8B-B14F-4D97-AF65-F5344CB8AC3E}">
        <p14:creationId xmlns:p14="http://schemas.microsoft.com/office/powerpoint/2010/main" val="47214093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62975" cy="639762"/>
          </a:xfrm>
        </p:spPr>
        <p:txBody>
          <a:bodyPr/>
          <a:lstStyle/>
          <a:p>
            <a:r>
              <a:rPr lang="en-US"/>
              <a:t>Practice Skull #1</a:t>
            </a:r>
          </a:p>
        </p:txBody>
      </p:sp>
      <p:sp>
        <p:nvSpPr>
          <p:cNvPr id="3" name="Content Placeholder 2"/>
          <p:cNvSpPr>
            <a:spLocks noGrp="1"/>
          </p:cNvSpPr>
          <p:nvPr>
            <p:ph idx="1"/>
          </p:nvPr>
        </p:nvSpPr>
        <p:spPr>
          <a:xfrm>
            <a:off x="152401" y="990600"/>
            <a:ext cx="4648200" cy="5715000"/>
          </a:xfrm>
        </p:spPr>
        <p:txBody>
          <a:bodyPr/>
          <a:lstStyle/>
          <a:p>
            <a:r>
              <a:rPr lang="en-US"/>
              <a:t>Chin </a:t>
            </a:r>
          </a:p>
          <a:p>
            <a:r>
              <a:rPr lang="en-US"/>
              <a:t>Mastoid Process </a:t>
            </a:r>
          </a:p>
          <a:p>
            <a:r>
              <a:rPr lang="en-US"/>
              <a:t>Occipital Protuberance</a:t>
            </a:r>
          </a:p>
          <a:p>
            <a:r>
              <a:rPr lang="en-US"/>
              <a:t>General Anatomy </a:t>
            </a:r>
          </a:p>
          <a:p>
            <a:r>
              <a:rPr lang="en-US"/>
              <a:t>Forehead Vertical </a:t>
            </a:r>
          </a:p>
          <a:p>
            <a:r>
              <a:rPr lang="en-US"/>
              <a:t>Brow Ridges</a:t>
            </a:r>
          </a:p>
          <a:p>
            <a:r>
              <a:rPr lang="en-US"/>
              <a:t>Muscle Lines </a:t>
            </a:r>
          </a:p>
          <a:p>
            <a:r>
              <a:rPr lang="en-US"/>
              <a:t>Orbital Margins</a:t>
            </a:r>
          </a:p>
          <a:p>
            <a:r>
              <a:rPr lang="en-US"/>
              <a:t>Angle of </a:t>
            </a:r>
            <a:r>
              <a:rPr lang="en-US" err="1"/>
              <a:t>Ramus</a:t>
            </a:r>
            <a:r>
              <a:rPr lang="en-US"/>
              <a:t> </a:t>
            </a:r>
          </a:p>
          <a:p>
            <a:r>
              <a:rPr lang="en-US"/>
              <a:t>Female or Male?</a:t>
            </a:r>
          </a:p>
        </p:txBody>
      </p:sp>
      <p:pic>
        <p:nvPicPr>
          <p:cNvPr id="2050" name="Picture 2" descr="http://shs.westport.k12.ct.us/forensics/11-forensic_anthropology/forensic_skeletons/european_male-www.boneclones.com.JPG"/>
          <p:cNvPicPr>
            <a:picLocks noChangeAspect="1" noChangeArrowheads="1"/>
          </p:cNvPicPr>
          <p:nvPr/>
        </p:nvPicPr>
        <p:blipFill>
          <a:blip r:embed="rId2" cstate="print"/>
          <a:srcRect/>
          <a:stretch>
            <a:fillRect/>
          </a:stretch>
        </p:blipFill>
        <p:spPr bwMode="auto">
          <a:xfrm>
            <a:off x="4830463" y="304800"/>
            <a:ext cx="4123037" cy="5867400"/>
          </a:xfrm>
          <a:prstGeom prst="rect">
            <a:avLst/>
          </a:prstGeom>
          <a:noFill/>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62975" cy="639762"/>
          </a:xfrm>
        </p:spPr>
        <p:txBody>
          <a:bodyPr/>
          <a:lstStyle/>
          <a:p>
            <a:r>
              <a:rPr lang="en-US"/>
              <a:t>Practice Skull #2</a:t>
            </a:r>
          </a:p>
        </p:txBody>
      </p:sp>
      <p:sp>
        <p:nvSpPr>
          <p:cNvPr id="3" name="Content Placeholder 2"/>
          <p:cNvSpPr>
            <a:spLocks noGrp="1"/>
          </p:cNvSpPr>
          <p:nvPr>
            <p:ph idx="1"/>
          </p:nvPr>
        </p:nvSpPr>
        <p:spPr>
          <a:xfrm>
            <a:off x="152401" y="990600"/>
            <a:ext cx="4648200" cy="5715000"/>
          </a:xfrm>
        </p:spPr>
        <p:txBody>
          <a:bodyPr/>
          <a:lstStyle/>
          <a:p>
            <a:r>
              <a:rPr lang="en-US"/>
              <a:t>Chin </a:t>
            </a:r>
          </a:p>
          <a:p>
            <a:r>
              <a:rPr lang="en-US"/>
              <a:t>Mastoid Process </a:t>
            </a:r>
          </a:p>
          <a:p>
            <a:r>
              <a:rPr lang="en-US"/>
              <a:t>Occipital Protuberance</a:t>
            </a:r>
          </a:p>
          <a:p>
            <a:r>
              <a:rPr lang="en-US"/>
              <a:t>General Anatomy </a:t>
            </a:r>
          </a:p>
          <a:p>
            <a:r>
              <a:rPr lang="en-US"/>
              <a:t>Forehead Vertical </a:t>
            </a:r>
          </a:p>
          <a:p>
            <a:r>
              <a:rPr lang="en-US"/>
              <a:t>Brow Ridges</a:t>
            </a:r>
          </a:p>
          <a:p>
            <a:r>
              <a:rPr lang="en-US"/>
              <a:t>Muscle Lines </a:t>
            </a:r>
          </a:p>
          <a:p>
            <a:r>
              <a:rPr lang="en-US"/>
              <a:t>Orbital Margins</a:t>
            </a:r>
          </a:p>
          <a:p>
            <a:r>
              <a:rPr lang="en-US"/>
              <a:t>Angle of </a:t>
            </a:r>
            <a:r>
              <a:rPr lang="en-US" err="1"/>
              <a:t>Ramus</a:t>
            </a:r>
            <a:r>
              <a:rPr lang="en-US"/>
              <a:t> </a:t>
            </a:r>
          </a:p>
          <a:p>
            <a:r>
              <a:rPr lang="en-US"/>
              <a:t>Female or Male?</a:t>
            </a:r>
          </a:p>
        </p:txBody>
      </p:sp>
      <p:pic>
        <p:nvPicPr>
          <p:cNvPr id="37890" name="Picture 2" descr="http://shs.westport.k12.ct.us/forensics/11-forensic_anthropology/forensic_skeletons/european_female-www.boneclones.com.JPG"/>
          <p:cNvPicPr>
            <a:picLocks noChangeAspect="1" noChangeArrowheads="1"/>
          </p:cNvPicPr>
          <p:nvPr/>
        </p:nvPicPr>
        <p:blipFill>
          <a:blip r:embed="rId2" cstate="print"/>
          <a:srcRect/>
          <a:stretch>
            <a:fillRect/>
          </a:stretch>
        </p:blipFill>
        <p:spPr bwMode="auto">
          <a:xfrm>
            <a:off x="4295437" y="228600"/>
            <a:ext cx="4848563" cy="6400800"/>
          </a:xfrm>
          <a:prstGeom prst="rect">
            <a:avLst/>
          </a:prstGeom>
          <a:noFill/>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715375" cy="563562"/>
          </a:xfrm>
        </p:spPr>
        <p:txBody>
          <a:bodyPr/>
          <a:lstStyle/>
          <a:p>
            <a:r>
              <a:rPr lang="en-US" b="1" dirty="0"/>
              <a:t>RACE/ ETHNIC BACKGROUND</a:t>
            </a:r>
            <a:endParaRPr lang="en-US" dirty="0"/>
          </a:p>
        </p:txBody>
      </p:sp>
      <p:sp>
        <p:nvSpPr>
          <p:cNvPr id="3" name="Content Placeholder 2"/>
          <p:cNvSpPr>
            <a:spLocks noGrp="1"/>
          </p:cNvSpPr>
          <p:nvPr>
            <p:ph idx="1"/>
          </p:nvPr>
        </p:nvSpPr>
        <p:spPr>
          <a:xfrm>
            <a:off x="228600" y="838200"/>
            <a:ext cx="8791575" cy="5287963"/>
          </a:xfrm>
        </p:spPr>
        <p:txBody>
          <a:bodyPr/>
          <a:lstStyle/>
          <a:p>
            <a:r>
              <a:rPr lang="en-US" sz="2800"/>
              <a:t>There are several features that can be used to determine the race of an individual. </a:t>
            </a:r>
          </a:p>
          <a:p>
            <a:r>
              <a:rPr lang="en-US" sz="2800"/>
              <a:t>In terms of the skull, </a:t>
            </a:r>
          </a:p>
          <a:p>
            <a:pPr lvl="1"/>
            <a:r>
              <a:rPr lang="en-US" sz="2800"/>
              <a:t>A great place to start is the maxillary bone. The left and right maxillary bones form the roof of the mouth, contain the upper 16 teeth in the adult (the upper 10 teeth in the child), and form the outline of the nasal cavity.</a:t>
            </a:r>
          </a:p>
          <a:p>
            <a:pPr lvl="1"/>
            <a:r>
              <a:rPr lang="en-US" sz="2800"/>
              <a:t>The nasal cavity itself involves several other bones: </a:t>
            </a:r>
            <a:r>
              <a:rPr lang="en-US" sz="2800" err="1"/>
              <a:t>ethmoid</a:t>
            </a:r>
            <a:r>
              <a:rPr lang="en-US" sz="2800"/>
              <a:t>, inferior nasal </a:t>
            </a:r>
            <a:r>
              <a:rPr lang="en-US" sz="2800" err="1"/>
              <a:t>conchae</a:t>
            </a:r>
            <a:r>
              <a:rPr lang="en-US" sz="2800"/>
              <a:t>, </a:t>
            </a:r>
            <a:r>
              <a:rPr lang="en-US" sz="2800" err="1"/>
              <a:t>lacrimal</a:t>
            </a:r>
            <a:r>
              <a:rPr lang="en-US" sz="2800"/>
              <a:t>, nasal, sphenoid, and </a:t>
            </a:r>
            <a:r>
              <a:rPr lang="en-US" sz="2800" err="1"/>
              <a:t>vomer</a:t>
            </a:r>
            <a:r>
              <a:rPr lang="en-US" sz="2800"/>
              <a:t>.</a:t>
            </a:r>
          </a:p>
          <a:p>
            <a:endParaRPr 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67775" cy="5897563"/>
          </a:xfrm>
        </p:spPr>
        <p:txBody>
          <a:bodyPr/>
          <a:lstStyle/>
          <a:p>
            <a:r>
              <a:rPr lang="en-US"/>
              <a:t>The arch of the maxilla can be found in three basic shapes: hyperbolic, parabolic, and rounded. Each of the </a:t>
            </a:r>
            <a:r>
              <a:rPr lang="en-US" err="1"/>
              <a:t>the</a:t>
            </a:r>
            <a:r>
              <a:rPr lang="en-US"/>
              <a:t> following three races have their own shape: </a:t>
            </a:r>
          </a:p>
          <a:p>
            <a:pPr lvl="1"/>
            <a:r>
              <a:rPr lang="en-US"/>
              <a:t>African = hyperbolic, </a:t>
            </a:r>
          </a:p>
          <a:p>
            <a:pPr lvl="1"/>
            <a:r>
              <a:rPr lang="en-US"/>
              <a:t>European = parabolic, </a:t>
            </a:r>
          </a:p>
          <a:p>
            <a:pPr lvl="1"/>
            <a:r>
              <a:rPr lang="en-US"/>
              <a:t>Asian = rounded.</a:t>
            </a:r>
          </a:p>
          <a:p>
            <a:endParaRPr lang="en-US"/>
          </a:p>
        </p:txBody>
      </p:sp>
      <p:pic>
        <p:nvPicPr>
          <p:cNvPr id="1026" name="Picture 2" descr="http://shs.westport.k12.ct.us/forensics/11-forensic_anthropology/forensic_skeletons/hyperbola.gif"/>
          <p:cNvPicPr>
            <a:picLocks noChangeAspect="1" noChangeArrowheads="1"/>
          </p:cNvPicPr>
          <p:nvPr/>
        </p:nvPicPr>
        <p:blipFill>
          <a:blip r:embed="rId2" cstate="print"/>
          <a:srcRect/>
          <a:stretch>
            <a:fillRect/>
          </a:stretch>
        </p:blipFill>
        <p:spPr bwMode="auto">
          <a:xfrm rot="16200000">
            <a:off x="711953" y="2640849"/>
            <a:ext cx="3467100" cy="4129003"/>
          </a:xfrm>
          <a:prstGeom prst="rect">
            <a:avLst/>
          </a:prstGeom>
          <a:noFill/>
        </p:spPr>
      </p:pic>
      <p:pic>
        <p:nvPicPr>
          <p:cNvPr id="1028" name="Picture 4" descr="http://shs.westport.k12.ct.us/forensics/11-forensic_anthropology/forensic_skeletons/parabola.gif"/>
          <p:cNvPicPr>
            <a:picLocks noChangeAspect="1" noChangeArrowheads="1"/>
          </p:cNvPicPr>
          <p:nvPr/>
        </p:nvPicPr>
        <p:blipFill>
          <a:blip r:embed="rId3" cstate="print"/>
          <a:srcRect/>
          <a:stretch>
            <a:fillRect/>
          </a:stretch>
        </p:blipFill>
        <p:spPr bwMode="auto">
          <a:xfrm>
            <a:off x="5266113" y="2438400"/>
            <a:ext cx="3429000" cy="4143376"/>
          </a:xfrm>
          <a:prstGeom prst="rect">
            <a:avLst/>
          </a:prstGeom>
          <a:noFill/>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91575" cy="715962"/>
          </a:xfrm>
        </p:spPr>
        <p:txBody>
          <a:bodyPr/>
          <a:lstStyle/>
          <a:p>
            <a:r>
              <a:rPr lang="en-US"/>
              <a:t>The incisors</a:t>
            </a:r>
          </a:p>
        </p:txBody>
      </p:sp>
      <p:sp>
        <p:nvSpPr>
          <p:cNvPr id="3" name="Content Placeholder 2"/>
          <p:cNvSpPr>
            <a:spLocks noGrp="1"/>
          </p:cNvSpPr>
          <p:nvPr>
            <p:ph idx="1"/>
          </p:nvPr>
        </p:nvSpPr>
        <p:spPr>
          <a:xfrm>
            <a:off x="228600" y="990600"/>
            <a:ext cx="8791575" cy="5715000"/>
          </a:xfrm>
        </p:spPr>
        <p:txBody>
          <a:bodyPr/>
          <a:lstStyle/>
          <a:p>
            <a:r>
              <a:rPr lang="en-US"/>
              <a:t>Differ in their basic shape. The incisors fall into two basic categories, based on the shape of the lingual (tongue) surface of the tooth. These two categories are: </a:t>
            </a:r>
          </a:p>
          <a:p>
            <a:pPr lvl="1"/>
            <a:r>
              <a:rPr lang="en-US"/>
              <a:t>(1) shovel-shaped, and </a:t>
            </a:r>
          </a:p>
          <a:p>
            <a:pPr lvl="1"/>
            <a:r>
              <a:rPr lang="en-US"/>
              <a:t>(2) </a:t>
            </a:r>
            <a:r>
              <a:rPr lang="en-US" err="1"/>
              <a:t>spatulate</a:t>
            </a:r>
            <a:r>
              <a:rPr lang="en-US"/>
              <a:t>, or spatula-shaped. </a:t>
            </a:r>
          </a:p>
          <a:p>
            <a:r>
              <a:rPr lang="en-US"/>
              <a:t>As there is more than one race with </a:t>
            </a:r>
            <a:r>
              <a:rPr lang="en-US" err="1"/>
              <a:t>spatulate</a:t>
            </a:r>
            <a:r>
              <a:rPr lang="en-US"/>
              <a:t> incisors, other indicators are necessary to positively identify race: </a:t>
            </a:r>
          </a:p>
          <a:p>
            <a:pPr lvl="1"/>
            <a:r>
              <a:rPr lang="en-US"/>
              <a:t>(1) African = </a:t>
            </a:r>
            <a:r>
              <a:rPr lang="en-US" err="1"/>
              <a:t>spatulate</a:t>
            </a:r>
            <a:r>
              <a:rPr lang="en-US"/>
              <a:t>, </a:t>
            </a:r>
          </a:p>
          <a:p>
            <a:pPr lvl="1"/>
            <a:r>
              <a:rPr lang="en-US"/>
              <a:t>(2) European = </a:t>
            </a:r>
            <a:r>
              <a:rPr lang="en-US" err="1"/>
              <a:t>spatulate</a:t>
            </a:r>
            <a:r>
              <a:rPr lang="en-US"/>
              <a:t>, </a:t>
            </a:r>
          </a:p>
          <a:p>
            <a:pPr lvl="1"/>
            <a:r>
              <a:rPr lang="en-US"/>
              <a:t>(3) Asian = shovel-shaped.</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715375" cy="6477000"/>
          </a:xfrm>
        </p:spPr>
        <p:txBody>
          <a:bodyPr/>
          <a:lstStyle/>
          <a:p>
            <a:r>
              <a:rPr lang="en-US" sz="3200"/>
              <a:t>In this activity, skeletons will be examined for how they vary according to the following:</a:t>
            </a:r>
          </a:p>
          <a:p>
            <a:endParaRPr lang="en-US" sz="3200"/>
          </a:p>
          <a:p>
            <a:r>
              <a:rPr lang="en-US" sz="3200">
                <a:hlinkClick r:id="" action="ppaction://noaction"/>
              </a:rPr>
              <a:t>Gender</a:t>
            </a:r>
            <a:r>
              <a:rPr lang="en-US" sz="3200"/>
              <a:t> </a:t>
            </a:r>
            <a:r>
              <a:rPr lang="en-US" sz="3200" i="1"/>
              <a:t>(based on the pelvis &amp; skull)</a:t>
            </a:r>
            <a:endParaRPr lang="en-US" sz="3200"/>
          </a:p>
          <a:p>
            <a:r>
              <a:rPr lang="en-US" sz="3200">
                <a:hlinkClick r:id="" action="ppaction://noaction"/>
              </a:rPr>
              <a:t>Race</a:t>
            </a:r>
            <a:r>
              <a:rPr lang="en-US" sz="3200"/>
              <a:t> </a:t>
            </a:r>
            <a:r>
              <a:rPr lang="en-US" sz="3200" i="1"/>
              <a:t>(based on characteristics of the skull)</a:t>
            </a:r>
            <a:endParaRPr lang="en-US" sz="3200"/>
          </a:p>
          <a:p>
            <a:r>
              <a:rPr lang="en-US" sz="3200">
                <a:hlinkClick r:id="" action="ppaction://noaction"/>
              </a:rPr>
              <a:t>Age</a:t>
            </a:r>
            <a:r>
              <a:rPr lang="en-US" sz="3200"/>
              <a:t> </a:t>
            </a:r>
            <a:r>
              <a:rPr lang="en-US" sz="3200" i="1"/>
              <a:t>(based on general characteristics)</a:t>
            </a:r>
            <a:endParaRPr lang="en-US" sz="3200"/>
          </a:p>
          <a:p>
            <a:r>
              <a:rPr lang="en-US" sz="3200">
                <a:hlinkClick r:id="" action="ppaction://noaction"/>
              </a:rPr>
              <a:t>Height</a:t>
            </a:r>
            <a:r>
              <a:rPr lang="en-US" sz="3200"/>
              <a:t> </a:t>
            </a:r>
            <a:r>
              <a:rPr lang="en-US" sz="3200" i="1"/>
              <a:t>(calculated based on the length of individual long bones)</a:t>
            </a:r>
            <a:endParaRPr lang="en-US" sz="3200"/>
          </a:p>
          <a:p>
            <a:endParaRPr lang="en-US"/>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67775" cy="5973763"/>
          </a:xfrm>
        </p:spPr>
        <p:txBody>
          <a:bodyPr/>
          <a:lstStyle/>
          <a:p>
            <a:r>
              <a:rPr lang="en-US"/>
              <a:t>Based upon both criteria, label the following maxilla according to race:</a:t>
            </a:r>
          </a:p>
        </p:txBody>
      </p:sp>
      <p:pic>
        <p:nvPicPr>
          <p:cNvPr id="39938" name="Picture 2" descr="http://shs.westport.k12.ct.us/forensics/11-forensic_anthropology/forensic_skeletons/comparative_maxilla.jpg"/>
          <p:cNvPicPr>
            <a:picLocks noChangeAspect="1" noChangeArrowheads="1"/>
          </p:cNvPicPr>
          <p:nvPr/>
        </p:nvPicPr>
        <p:blipFill>
          <a:blip r:embed="rId2" cstate="print"/>
          <a:srcRect/>
          <a:stretch>
            <a:fillRect/>
          </a:stretch>
        </p:blipFill>
        <p:spPr bwMode="auto">
          <a:xfrm>
            <a:off x="228600" y="2057400"/>
            <a:ext cx="8686800" cy="4343400"/>
          </a:xfrm>
          <a:prstGeom prst="rect">
            <a:avLst/>
          </a:prstGeom>
          <a:noFill/>
        </p:spPr>
      </p:pic>
      <p:cxnSp>
        <p:nvCxnSpPr>
          <p:cNvPr id="7" name="Straight Connector 6"/>
          <p:cNvCxnSpPr/>
          <p:nvPr/>
        </p:nvCxnSpPr>
        <p:spPr>
          <a:xfrm>
            <a:off x="3200400" y="1676400"/>
            <a:ext cx="0" cy="4953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638800" y="1676400"/>
            <a:ext cx="76200" cy="48768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295400" y="1066800"/>
            <a:ext cx="6186309" cy="923330"/>
          </a:xfrm>
          <a:prstGeom prst="rect">
            <a:avLst/>
          </a:prstGeom>
          <a:noFill/>
        </p:spPr>
        <p:txBody>
          <a:bodyPr wrap="none" lIns="91440" tIns="45720" rIns="91440" bIns="45720">
            <a:spAutoFit/>
          </a:bodyPr>
          <a:lstStyle/>
          <a:p>
            <a:pPr algn="ctr"/>
            <a:r>
              <a:rPr lang="en-US" sz="54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#1        #2       #3</a:t>
            </a:r>
            <a:endParaRPr lang="en-US" sz="5400" b="1" cap="none"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62000"/>
            <a:ext cx="8181975" cy="5364163"/>
          </a:xfrm>
        </p:spPr>
        <p:txBody>
          <a:bodyPr/>
          <a:lstStyle/>
          <a:p>
            <a:r>
              <a:rPr lang="en-US"/>
              <a:t>Many of these features are quite subtle, and require detailed examination of the skull. A couple of features, however, are more easily seen. For example, in people of African ancestry, the nasal opening is more flared.</a:t>
            </a:r>
          </a:p>
        </p:txBody>
      </p:sp>
      <p:pic>
        <p:nvPicPr>
          <p:cNvPr id="38914" name="Picture 2" descr="http://shs.westport.k12.ct.us/forensics/11-forensic_anthropology/forensic_skeletons/african_male_nose.JPG"/>
          <p:cNvPicPr>
            <a:picLocks noChangeAspect="1" noChangeArrowheads="1"/>
          </p:cNvPicPr>
          <p:nvPr/>
        </p:nvPicPr>
        <p:blipFill>
          <a:blip r:embed="rId2" cstate="print"/>
          <a:srcRect/>
          <a:stretch>
            <a:fillRect/>
          </a:stretch>
        </p:blipFill>
        <p:spPr bwMode="auto">
          <a:xfrm>
            <a:off x="1524000" y="2743200"/>
            <a:ext cx="3353554" cy="2667000"/>
          </a:xfrm>
          <a:prstGeom prst="rect">
            <a:avLst/>
          </a:prstGeom>
          <a:noFill/>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514" y="152400"/>
            <a:ext cx="9030286" cy="5287963"/>
          </a:xfrm>
        </p:spPr>
        <p:txBody>
          <a:bodyPr/>
          <a:lstStyle/>
          <a:p>
            <a:r>
              <a:rPr lang="en-US"/>
              <a:t>Another example is that of the zygomatic arch (or cheek bone), which is angled more forward in people of Asian ancestry, gives the person a slightly more flattened face.</a:t>
            </a:r>
          </a:p>
        </p:txBody>
      </p:sp>
      <p:pic>
        <p:nvPicPr>
          <p:cNvPr id="4" name="Picture 3">
            <a:extLst>
              <a:ext uri="{FF2B5EF4-FFF2-40B4-BE49-F238E27FC236}">
                <a16:creationId xmlns:a16="http://schemas.microsoft.com/office/drawing/2014/main" id="{FABA6045-A793-4CFC-847F-3ACB06B66B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74" y="1417637"/>
            <a:ext cx="8893126" cy="5305853"/>
          </a:xfrm>
          <a:prstGeom prst="rect">
            <a:avLst/>
          </a:prstGeom>
        </p:spPr>
      </p:pic>
      <p:sp>
        <p:nvSpPr>
          <p:cNvPr id="5" name="Arrow: Right 4">
            <a:extLst>
              <a:ext uri="{FF2B5EF4-FFF2-40B4-BE49-F238E27FC236}">
                <a16:creationId xmlns:a16="http://schemas.microsoft.com/office/drawing/2014/main" id="{7CE9BFE0-8F1F-4494-BEA2-A7FB0B727104}"/>
              </a:ext>
            </a:extLst>
          </p:cNvPr>
          <p:cNvSpPr/>
          <p:nvPr/>
        </p:nvSpPr>
        <p:spPr>
          <a:xfrm>
            <a:off x="2971800" y="2893683"/>
            <a:ext cx="6858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3C044CD1-7226-4376-9EC6-91E6BA5D512A}"/>
              </a:ext>
            </a:extLst>
          </p:cNvPr>
          <p:cNvSpPr/>
          <p:nvPr/>
        </p:nvSpPr>
        <p:spPr>
          <a:xfrm>
            <a:off x="2920218" y="5440363"/>
            <a:ext cx="6858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513" y="274638"/>
            <a:ext cx="6316662" cy="639762"/>
          </a:xfrm>
        </p:spPr>
        <p:txBody>
          <a:bodyPr/>
          <a:lstStyle/>
          <a:p>
            <a:r>
              <a:rPr lang="en-US" b="1"/>
              <a:t>AGE</a:t>
            </a:r>
            <a:endParaRPr lang="en-US"/>
          </a:p>
        </p:txBody>
      </p:sp>
      <p:sp>
        <p:nvSpPr>
          <p:cNvPr id="3" name="Content Placeholder 2"/>
          <p:cNvSpPr>
            <a:spLocks noGrp="1"/>
          </p:cNvSpPr>
          <p:nvPr>
            <p:ph idx="1"/>
          </p:nvPr>
        </p:nvSpPr>
        <p:spPr>
          <a:xfrm>
            <a:off x="428625" y="914400"/>
            <a:ext cx="8715375" cy="4525963"/>
          </a:xfrm>
        </p:spPr>
        <p:txBody>
          <a:bodyPr/>
          <a:lstStyle/>
          <a:p>
            <a:r>
              <a:rPr lang="en-US"/>
              <a:t>One way we could tell is by looking at the condition of the bones themselves, with the older bones being more likely to be arthritic. Examine the bones below, and label which is arthritic (and therefore older), and which is the younger:</a:t>
            </a:r>
          </a:p>
          <a:p>
            <a:endParaRPr lang="en-US"/>
          </a:p>
        </p:txBody>
      </p:sp>
      <p:pic>
        <p:nvPicPr>
          <p:cNvPr id="43010" name="Picture 2" descr="http://shs.westport.k12.ct.us/forensics/11-forensic_anthropology/forensic_skeletons/comparison_lumbar_vertebrae_anterior_view_(normal_vs_osteoarthritic)-www.boneclones.com.JPG"/>
          <p:cNvPicPr>
            <a:picLocks noChangeAspect="1" noChangeArrowheads="1"/>
          </p:cNvPicPr>
          <p:nvPr/>
        </p:nvPicPr>
        <p:blipFill>
          <a:blip r:embed="rId2" cstate="print"/>
          <a:srcRect/>
          <a:stretch>
            <a:fillRect/>
          </a:stretch>
        </p:blipFill>
        <p:spPr bwMode="auto">
          <a:xfrm>
            <a:off x="2438400" y="2667000"/>
            <a:ext cx="5105400" cy="4086536"/>
          </a:xfrm>
          <a:prstGeom prst="rect">
            <a:avLst/>
          </a:prstGeom>
          <a:noFill/>
        </p:spPr>
      </p:pic>
      <p:sp>
        <p:nvSpPr>
          <p:cNvPr id="5" name="Rectangle 4"/>
          <p:cNvSpPr/>
          <p:nvPr/>
        </p:nvSpPr>
        <p:spPr>
          <a:xfrm>
            <a:off x="1371600" y="3505200"/>
            <a:ext cx="7417415" cy="923330"/>
          </a:xfrm>
          <a:prstGeom prst="rect">
            <a:avLst/>
          </a:prstGeom>
          <a:noFill/>
        </p:spPr>
        <p:txBody>
          <a:bodyPr wrap="none" lIns="91440" tIns="45720" rIns="91440" bIns="45720">
            <a:spAutoFit/>
          </a:bodyPr>
          <a:lstStyle/>
          <a:p>
            <a:pPr algn="ctr"/>
            <a:r>
              <a:rPr lang="en-US" sz="54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#1                        #2</a:t>
            </a:r>
            <a:endParaRPr lang="en-US" sz="5400" b="1" cap="none"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5973763"/>
          </a:xfrm>
        </p:spPr>
        <p:txBody>
          <a:bodyPr/>
          <a:lstStyle/>
          <a:p>
            <a:r>
              <a:rPr lang="en-US"/>
              <a:t>Another way to determine age is by looking at the development of the sutures.  The adult skull has no remaining frontal suture in the middle of the Frontal bone. Remember, also, that all the sutures ultimately become more filled-in ("closed") as we age.</a:t>
            </a:r>
          </a:p>
          <a:p>
            <a:endParaRPr lang="en-US"/>
          </a:p>
        </p:txBody>
      </p:sp>
      <p:pic>
        <p:nvPicPr>
          <p:cNvPr id="41986" name="Picture 2" descr="http://shs.westport.k12.ct.us/forensics/11-forensic_anthropology/fontanels_&amp;_sutures.gif"/>
          <p:cNvPicPr>
            <a:picLocks noChangeAspect="1" noChangeArrowheads="1"/>
          </p:cNvPicPr>
          <p:nvPr/>
        </p:nvPicPr>
        <p:blipFill>
          <a:blip r:embed="rId2" cstate="print"/>
          <a:srcRect/>
          <a:stretch>
            <a:fillRect/>
          </a:stretch>
        </p:blipFill>
        <p:spPr bwMode="auto">
          <a:xfrm>
            <a:off x="533400" y="1705445"/>
            <a:ext cx="8001000" cy="5152555"/>
          </a:xfrm>
          <a:prstGeom prst="rect">
            <a:avLst/>
          </a:prstGeom>
          <a:noFill/>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animal&#10;&#10;Description generated with very high confidence">
            <a:extLst>
              <a:ext uri="{FF2B5EF4-FFF2-40B4-BE49-F238E27FC236}">
                <a16:creationId xmlns:a16="http://schemas.microsoft.com/office/drawing/2014/main" id="{0E2DB141-9313-405F-AD85-F891AD5F1DBE}"/>
              </a:ext>
            </a:extLst>
          </p:cNvPr>
          <p:cNvPicPr>
            <a:picLocks noGrp="1" noChangeAspect="1"/>
          </p:cNvPicPr>
          <p:nvPr>
            <p:ph idx="1"/>
          </p:nvPr>
        </p:nvPicPr>
        <p:blipFill>
          <a:blip r:embed="rId2"/>
          <a:stretch>
            <a:fillRect/>
          </a:stretch>
        </p:blipFill>
        <p:spPr>
          <a:xfrm>
            <a:off x="869084" y="316437"/>
            <a:ext cx="7735040" cy="5809726"/>
          </a:xfrm>
        </p:spPr>
      </p:pic>
    </p:spTree>
    <p:extLst>
      <p:ext uri="{BB962C8B-B14F-4D97-AF65-F5344CB8AC3E}">
        <p14:creationId xmlns:p14="http://schemas.microsoft.com/office/powerpoint/2010/main" val="106414482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1"/>
            <a:ext cx="9020175" cy="1828800"/>
          </a:xfrm>
        </p:spPr>
        <p:txBody>
          <a:bodyPr/>
          <a:lstStyle/>
          <a:p>
            <a:r>
              <a:rPr lang="en-US"/>
              <a:t>Compare the two skulls below to determine which skull is from an adult, and which is from an adolescent:</a:t>
            </a:r>
          </a:p>
        </p:txBody>
      </p:sp>
      <p:pic>
        <p:nvPicPr>
          <p:cNvPr id="47106" name="Picture 2" descr="http://shs.westport.k12.ct.us/forensics/11-forensic_anthropology/forensic_skeletons/asian_female_adolescent-www.boneclones.com.JPG"/>
          <p:cNvPicPr>
            <a:picLocks noChangeAspect="1" noChangeArrowheads="1"/>
          </p:cNvPicPr>
          <p:nvPr/>
        </p:nvPicPr>
        <p:blipFill>
          <a:blip r:embed="rId2" cstate="print"/>
          <a:srcRect/>
          <a:stretch>
            <a:fillRect/>
          </a:stretch>
        </p:blipFill>
        <p:spPr bwMode="auto">
          <a:xfrm>
            <a:off x="304800" y="1219200"/>
            <a:ext cx="3759790" cy="5105400"/>
          </a:xfrm>
          <a:prstGeom prst="rect">
            <a:avLst/>
          </a:prstGeom>
          <a:noFill/>
        </p:spPr>
      </p:pic>
      <p:pic>
        <p:nvPicPr>
          <p:cNvPr id="47108" name="Picture 4" descr="http://shs.westport.k12.ct.us/forensics/11-forensic_anthropology/forensic_skeletons/asian_female-www.boneclones.com.JPG"/>
          <p:cNvPicPr>
            <a:picLocks noChangeAspect="1" noChangeArrowheads="1"/>
          </p:cNvPicPr>
          <p:nvPr/>
        </p:nvPicPr>
        <p:blipFill>
          <a:blip r:embed="rId3" cstate="print"/>
          <a:srcRect/>
          <a:stretch>
            <a:fillRect/>
          </a:stretch>
        </p:blipFill>
        <p:spPr bwMode="auto">
          <a:xfrm>
            <a:off x="4978303" y="1219200"/>
            <a:ext cx="3746597" cy="5105400"/>
          </a:xfrm>
          <a:prstGeom prst="rect">
            <a:avLst/>
          </a:prstGeom>
          <a:noFill/>
        </p:spPr>
      </p:pic>
      <p:sp>
        <p:nvSpPr>
          <p:cNvPr id="6" name="Rectangle 5"/>
          <p:cNvSpPr/>
          <p:nvPr/>
        </p:nvSpPr>
        <p:spPr>
          <a:xfrm>
            <a:off x="2819400" y="1371600"/>
            <a:ext cx="3262433" cy="923330"/>
          </a:xfrm>
          <a:prstGeom prst="rect">
            <a:avLst/>
          </a:prstGeom>
          <a:noFill/>
        </p:spPr>
        <p:txBody>
          <a:bodyPr wrap="none" lIns="91440" tIns="45720" rIns="91440" bIns="45720">
            <a:spAutoFit/>
          </a:bodyPr>
          <a:lstStyle/>
          <a:p>
            <a:pPr algn="ctr"/>
            <a:r>
              <a:rPr lang="en-US" sz="54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        #2</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67775" cy="5973763"/>
          </a:xfrm>
        </p:spPr>
        <p:txBody>
          <a:bodyPr/>
          <a:lstStyle/>
          <a:p>
            <a:r>
              <a:rPr lang="en-US"/>
              <a:t>Can you see the fontanels in the image below? Note how many places in the infant skeleton are still made of cartilage, which appears blue. The indicates how much of the skeleton is still developing.</a:t>
            </a:r>
          </a:p>
        </p:txBody>
      </p:sp>
      <p:pic>
        <p:nvPicPr>
          <p:cNvPr id="46082" name="Picture 2" descr="http://shs.westport.k12.ct.us/forensics/11-forensic_anthropology/infant_skeleton.gif"/>
          <p:cNvPicPr>
            <a:picLocks noChangeAspect="1" noChangeArrowheads="1"/>
          </p:cNvPicPr>
          <p:nvPr/>
        </p:nvPicPr>
        <p:blipFill>
          <a:blip r:embed="rId2" cstate="print"/>
          <a:srcRect/>
          <a:stretch>
            <a:fillRect/>
          </a:stretch>
        </p:blipFill>
        <p:spPr bwMode="auto">
          <a:xfrm>
            <a:off x="304800" y="1828800"/>
            <a:ext cx="8610600" cy="4759024"/>
          </a:xfrm>
          <a:prstGeom prst="rect">
            <a:avLst/>
          </a:prstGeom>
          <a:noFill/>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715375" cy="5821363"/>
          </a:xfrm>
        </p:spPr>
        <p:txBody>
          <a:bodyPr/>
          <a:lstStyle/>
          <a:p>
            <a:r>
              <a:rPr lang="en-US"/>
              <a:t>Another way to determine age is to look at the epiphysis (end) of a long bone (the shape of which should be self-explanatory).</a:t>
            </a:r>
          </a:p>
        </p:txBody>
      </p:sp>
      <p:pic>
        <p:nvPicPr>
          <p:cNvPr id="45058" name="Picture 2" descr="http://shs.westport.k12.ct.us/forensics/11-forensic_anthropology/epiphysis_&amp;_diaphysis.gif"/>
          <p:cNvPicPr>
            <a:picLocks noChangeAspect="1" noChangeArrowheads="1"/>
          </p:cNvPicPr>
          <p:nvPr/>
        </p:nvPicPr>
        <p:blipFill>
          <a:blip r:embed="rId2" cstate="print"/>
          <a:srcRect/>
          <a:stretch>
            <a:fillRect/>
          </a:stretch>
        </p:blipFill>
        <p:spPr bwMode="auto">
          <a:xfrm>
            <a:off x="381000" y="1524000"/>
            <a:ext cx="8391120" cy="4953000"/>
          </a:xfrm>
          <a:prstGeom prst="rect">
            <a:avLst/>
          </a:prstGeom>
          <a:noFill/>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715375" cy="5897563"/>
          </a:xfrm>
        </p:spPr>
        <p:txBody>
          <a:bodyPr/>
          <a:lstStyle/>
          <a:p>
            <a:r>
              <a:rPr lang="en-US"/>
              <a:t>An x-ray image (radiograph) of a child will reveal a </a:t>
            </a:r>
            <a:r>
              <a:rPr lang="en-US" b="1"/>
              <a:t>dark</a:t>
            </a:r>
            <a:r>
              <a:rPr lang="en-US"/>
              <a:t> area where the growth plates are still made of cartilage (</a:t>
            </a:r>
            <a:r>
              <a:rPr lang="en-US" b="1"/>
              <a:t>more</a:t>
            </a:r>
            <a:r>
              <a:rPr lang="en-US"/>
              <a:t> x-rays can pass through cartilage, which is </a:t>
            </a:r>
            <a:r>
              <a:rPr lang="en-US" b="1"/>
              <a:t>less dense</a:t>
            </a:r>
            <a:r>
              <a:rPr lang="en-US"/>
              <a:t>, thus making a </a:t>
            </a:r>
            <a:r>
              <a:rPr lang="en-US" b="1"/>
              <a:t>dark</a:t>
            </a:r>
            <a:r>
              <a:rPr lang="en-US"/>
              <a:t> </a:t>
            </a:r>
            <a:r>
              <a:rPr lang="en-US" b="1"/>
              <a:t>area</a:t>
            </a:r>
            <a:r>
              <a:rPr lang="en-US"/>
              <a:t>); these areas are the </a:t>
            </a:r>
            <a:r>
              <a:rPr lang="en-US" err="1"/>
              <a:t>epiphyseal</a:t>
            </a:r>
            <a:r>
              <a:rPr lang="en-US"/>
              <a:t> plates. An x-ray radiograph of an adult will reveal a </a:t>
            </a:r>
            <a:r>
              <a:rPr lang="en-US" b="1"/>
              <a:t>white</a:t>
            </a:r>
            <a:r>
              <a:rPr lang="en-US"/>
              <a:t> area where the growth plates have been </a:t>
            </a:r>
            <a:r>
              <a:rPr lang="en-US" b="1"/>
              <a:t>turned into bone</a:t>
            </a:r>
            <a:r>
              <a:rPr lang="en-US"/>
              <a:t> (</a:t>
            </a:r>
            <a:r>
              <a:rPr lang="en-US" b="1"/>
              <a:t>fewer</a:t>
            </a:r>
            <a:r>
              <a:rPr lang="en-US"/>
              <a:t> x-rays can pass through bone, which is </a:t>
            </a:r>
            <a:r>
              <a:rPr lang="en-US" b="1"/>
              <a:t>more dense</a:t>
            </a:r>
            <a:r>
              <a:rPr lang="en-US"/>
              <a:t>, thus making a </a:t>
            </a:r>
            <a:r>
              <a:rPr lang="en-US" b="1"/>
              <a:t>white line</a:t>
            </a:r>
            <a:r>
              <a:rPr lang="en-US"/>
              <a:t>); these areas are the </a:t>
            </a:r>
            <a:r>
              <a:rPr lang="en-US" err="1"/>
              <a:t>epiphyseal</a:t>
            </a:r>
            <a:r>
              <a:rPr lang="en-US"/>
              <a:t> lines. </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91575" cy="715962"/>
          </a:xfrm>
        </p:spPr>
        <p:txBody>
          <a:bodyPr/>
          <a:lstStyle/>
          <a:p>
            <a:r>
              <a:rPr lang="en-US" sz="4800" b="1"/>
              <a:t>GENDER</a:t>
            </a:r>
            <a:endParaRPr lang="en-US" sz="4800"/>
          </a:p>
        </p:txBody>
      </p:sp>
      <p:sp>
        <p:nvSpPr>
          <p:cNvPr id="3" name="Content Placeholder 2"/>
          <p:cNvSpPr>
            <a:spLocks noGrp="1"/>
          </p:cNvSpPr>
          <p:nvPr>
            <p:ph idx="1"/>
          </p:nvPr>
        </p:nvSpPr>
        <p:spPr>
          <a:xfrm>
            <a:off x="228600" y="990600"/>
            <a:ext cx="8791575" cy="5135563"/>
          </a:xfrm>
        </p:spPr>
        <p:txBody>
          <a:bodyPr/>
          <a:lstStyle/>
          <a:p>
            <a:r>
              <a:rPr lang="en-US"/>
              <a:t>There are several things that may, on the surface, be useful to gender determination, but upon closer examination, are not very useful. For example, on average, females are shorter than males, but a short skeleton can easily be male. This is due very simply to the fact that each gender follows a Gaussian distribution (a.k.a. a Bell Curve).</a:t>
            </a:r>
          </a:p>
          <a:p>
            <a:endParaRPr lang="en-US"/>
          </a:p>
        </p:txBody>
      </p:sp>
      <p:pic>
        <p:nvPicPr>
          <p:cNvPr id="8194" name="Picture 2" descr="http://shs.westport.k12.ct.us/forensics/11-forensic_anthropology/bell_curve.gif"/>
          <p:cNvPicPr>
            <a:picLocks noChangeAspect="1" noChangeArrowheads="1"/>
          </p:cNvPicPr>
          <p:nvPr/>
        </p:nvPicPr>
        <p:blipFill>
          <a:blip r:embed="rId2" cstate="print"/>
          <a:srcRect/>
          <a:stretch>
            <a:fillRect/>
          </a:stretch>
        </p:blipFill>
        <p:spPr bwMode="auto">
          <a:xfrm>
            <a:off x="609600" y="3276600"/>
            <a:ext cx="7848600" cy="3394366"/>
          </a:xfrm>
          <a:prstGeom prst="rect">
            <a:avLst/>
          </a:prstGeom>
          <a:noFill/>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1"/>
            <a:ext cx="8791575" cy="1676400"/>
          </a:xfrm>
        </p:spPr>
        <p:txBody>
          <a:bodyPr/>
          <a:lstStyle/>
          <a:p>
            <a:r>
              <a:rPr lang="en-US"/>
              <a:t>Examine the radiographs below, and determine whether they are from adults or children:</a:t>
            </a:r>
          </a:p>
        </p:txBody>
      </p:sp>
      <p:pic>
        <p:nvPicPr>
          <p:cNvPr id="49154" name="Picture 2" descr="http://shs.westport.k12.ct.us/forensics/11-forensic_anthropology/forensic_skeletons/epiphyseal_2_blank-www.dartmouth.edu.GIF"/>
          <p:cNvPicPr>
            <a:picLocks noChangeAspect="1" noChangeArrowheads="1"/>
          </p:cNvPicPr>
          <p:nvPr/>
        </p:nvPicPr>
        <p:blipFill>
          <a:blip r:embed="rId2" cstate="print"/>
          <a:srcRect/>
          <a:stretch>
            <a:fillRect/>
          </a:stretch>
        </p:blipFill>
        <p:spPr bwMode="auto">
          <a:xfrm>
            <a:off x="4724400" y="1828800"/>
            <a:ext cx="4106777" cy="4800600"/>
          </a:xfrm>
          <a:prstGeom prst="rect">
            <a:avLst/>
          </a:prstGeom>
          <a:noFill/>
        </p:spPr>
      </p:pic>
      <p:pic>
        <p:nvPicPr>
          <p:cNvPr id="49156" name="Picture 4" descr="http://shs.westport.k12.ct.us/forensics/11-forensic_anthropology/forensic_skeletons/epiphyseal_1_blank-www.dartmouth.edu.GIF"/>
          <p:cNvPicPr>
            <a:picLocks noChangeAspect="1" noChangeArrowheads="1"/>
          </p:cNvPicPr>
          <p:nvPr/>
        </p:nvPicPr>
        <p:blipFill>
          <a:blip r:embed="rId3" cstate="print"/>
          <a:srcRect/>
          <a:stretch>
            <a:fillRect/>
          </a:stretch>
        </p:blipFill>
        <p:spPr bwMode="auto">
          <a:xfrm>
            <a:off x="304800" y="1828800"/>
            <a:ext cx="4042609" cy="4800600"/>
          </a:xfrm>
          <a:prstGeom prst="rect">
            <a:avLst/>
          </a:prstGeom>
          <a:noFill/>
        </p:spPr>
      </p:pic>
      <p:sp>
        <p:nvSpPr>
          <p:cNvPr id="6" name="Rectangle 5"/>
          <p:cNvSpPr/>
          <p:nvPr/>
        </p:nvSpPr>
        <p:spPr>
          <a:xfrm>
            <a:off x="2362200" y="838200"/>
            <a:ext cx="4416594" cy="923330"/>
          </a:xfrm>
          <a:prstGeom prst="rect">
            <a:avLst/>
          </a:prstGeom>
          <a:noFill/>
        </p:spPr>
        <p:txBody>
          <a:bodyPr wrap="none" lIns="91440" tIns="45720" rIns="91440" bIns="45720">
            <a:spAutoFit/>
          </a:bodyPr>
          <a:lstStyle/>
          <a:p>
            <a:pPr algn="ctr"/>
            <a:r>
              <a:rPr lang="en-US" sz="5400"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              #2</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6316662" cy="639762"/>
          </a:xfrm>
        </p:spPr>
        <p:txBody>
          <a:bodyPr/>
          <a:lstStyle/>
          <a:p>
            <a:r>
              <a:rPr lang="en-US" b="1"/>
              <a:t>HEIGHT</a:t>
            </a:r>
            <a:endParaRPr lang="en-US"/>
          </a:p>
        </p:txBody>
      </p:sp>
      <p:sp>
        <p:nvSpPr>
          <p:cNvPr id="3" name="Content Placeholder 2"/>
          <p:cNvSpPr>
            <a:spLocks noGrp="1"/>
          </p:cNvSpPr>
          <p:nvPr>
            <p:ph idx="1"/>
          </p:nvPr>
        </p:nvSpPr>
        <p:spPr>
          <a:xfrm>
            <a:off x="152400" y="609600"/>
            <a:ext cx="8867775" cy="5516563"/>
          </a:xfrm>
        </p:spPr>
        <p:txBody>
          <a:bodyPr/>
          <a:lstStyle/>
          <a:p>
            <a:r>
              <a:rPr lang="en-US"/>
              <a:t>Often a skeleton is incomplete. Despite this, it is still possible to calculate, with a certain amount of accuracy, the height of a skeleton.  </a:t>
            </a:r>
          </a:p>
          <a:p>
            <a:r>
              <a:rPr lang="en-US"/>
              <a:t>Apart from height, average weight can be calculated based on not only the general size of the bones, but also by evidence of the weight borne by the bones. These weight calculations, however, are too complex to demonstrate without detailed examination of the bones, which obviously cannot be done on a paper worksheet. </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126163"/>
          </a:xfrm>
        </p:spPr>
        <p:txBody>
          <a:bodyPr/>
          <a:lstStyle/>
          <a:p>
            <a:r>
              <a:rPr lang="en-US"/>
              <a:t>Any of the major bones of the arm or leg can be used to determine height. The major bones of the arm are the </a:t>
            </a:r>
            <a:r>
              <a:rPr lang="en-US" err="1"/>
              <a:t>humerus</a:t>
            </a:r>
            <a:r>
              <a:rPr lang="en-US"/>
              <a:t>, ulna, and radius. The major bones of the leg are the femur, tibia, and fibula. Given that not everyone's arm to leg ratio is exact, height is usually estimated by using more than one bone, if possible.  The calculations we will be looking at will be of the femur, </a:t>
            </a:r>
            <a:r>
              <a:rPr lang="en-US" err="1"/>
              <a:t>humerus</a:t>
            </a:r>
            <a:r>
              <a:rPr lang="en-US"/>
              <a:t>, and radius.</a:t>
            </a:r>
          </a:p>
          <a:p>
            <a:endParaRPr lang="en-US"/>
          </a:p>
          <a:p>
            <a:endParaRPr lang="en-US"/>
          </a:p>
        </p:txBody>
      </p:sp>
      <p:pic>
        <p:nvPicPr>
          <p:cNvPr id="53250" name="Picture 2" descr="http://shs.westport.k12.ct.us/forensics/11-forensic_anthropology/bone_height_determination.gif"/>
          <p:cNvPicPr>
            <a:picLocks noChangeAspect="1" noChangeArrowheads="1"/>
          </p:cNvPicPr>
          <p:nvPr/>
        </p:nvPicPr>
        <p:blipFill>
          <a:blip r:embed="rId2" cstate="print"/>
          <a:srcRect/>
          <a:stretch>
            <a:fillRect/>
          </a:stretch>
        </p:blipFill>
        <p:spPr bwMode="auto">
          <a:xfrm>
            <a:off x="228600" y="2684662"/>
            <a:ext cx="8724900" cy="3982839"/>
          </a:xfrm>
          <a:prstGeom prst="rect">
            <a:avLst/>
          </a:prstGeom>
          <a:noFill/>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1"/>
            <a:ext cx="9020175" cy="2438400"/>
          </a:xfrm>
        </p:spPr>
        <p:txBody>
          <a:bodyPr/>
          <a:lstStyle/>
          <a:p>
            <a:r>
              <a:rPr lang="en-US"/>
              <a:t>In order to calculate the height, in inches, follow the formulas below for each of the bones. Be sure to indicate height not only in the total number of inches, but in terms of feet and inches (i.e., a person who is 62 inches is also described as being 5 feet, 2 inches tall, or 5' 2"). NOTE: The calculations, of course, are different when measurements are in centimeters.</a:t>
            </a:r>
          </a:p>
        </p:txBody>
      </p:sp>
      <p:graphicFrame>
        <p:nvGraphicFramePr>
          <p:cNvPr id="4" name="Table 3"/>
          <p:cNvGraphicFramePr>
            <a:graphicFrameLocks noGrp="1"/>
          </p:cNvGraphicFramePr>
          <p:nvPr/>
        </p:nvGraphicFramePr>
        <p:xfrm>
          <a:off x="0" y="2514600"/>
          <a:ext cx="8982568" cy="4114800"/>
        </p:xfrm>
        <a:graphic>
          <a:graphicData uri="http://schemas.openxmlformats.org/drawingml/2006/table">
            <a:tbl>
              <a:tblPr/>
              <a:tblGrid>
                <a:gridCol w="19812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3343768">
                  <a:extLst>
                    <a:ext uri="{9D8B030D-6E8A-4147-A177-3AD203B41FA5}">
                      <a16:colId xmlns:a16="http://schemas.microsoft.com/office/drawing/2014/main" val="20002"/>
                    </a:ext>
                  </a:extLst>
                </a:gridCol>
              </a:tblGrid>
              <a:tr h="325120">
                <a:tc rowSpan="2">
                  <a:txBody>
                    <a:bodyPr/>
                    <a:lstStyle/>
                    <a:p>
                      <a:pPr algn="ctr"/>
                      <a:r>
                        <a:rPr lang="en-US" sz="1400" b="1"/>
                        <a:t>Bone</a:t>
                      </a:r>
                      <a:endParaRPr lang="en-US" sz="1400"/>
                    </a:p>
                  </a:txBody>
                  <a:tcPr marL="0" marR="0" marT="0" marB="0" anchor="ctr">
                    <a:lnL>
                      <a:noFill/>
                    </a:lnL>
                    <a:lnR>
                      <a:noFill/>
                    </a:lnR>
                    <a:lnT>
                      <a:noFill/>
                    </a:lnT>
                    <a:lnB>
                      <a:noFill/>
                    </a:lnB>
                  </a:tcPr>
                </a:tc>
                <a:tc gridSpan="2">
                  <a:txBody>
                    <a:bodyPr/>
                    <a:lstStyle/>
                    <a:p>
                      <a:pPr algn="ctr"/>
                      <a:r>
                        <a:rPr lang="en-US" sz="1400" b="1"/>
                        <a:t>Formula for calculating Body Height (in inches)</a:t>
                      </a:r>
                      <a:endParaRPr lang="en-US" sz="1400"/>
                    </a:p>
                  </a:txBody>
                  <a:tcPr marL="0" marR="0" marT="0"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00"/>
                  </a:ext>
                </a:extLst>
              </a:tr>
              <a:tr h="162560">
                <a:tc vMerge="1">
                  <a:txBody>
                    <a:bodyPr/>
                    <a:lstStyle/>
                    <a:p>
                      <a:endParaRPr lang="en-US"/>
                    </a:p>
                  </a:txBody>
                  <a:tcPr/>
                </a:tc>
                <a:tc>
                  <a:txBody>
                    <a:bodyPr/>
                    <a:lstStyle/>
                    <a:p>
                      <a:pPr algn="ctr"/>
                      <a:r>
                        <a:rPr lang="en-US" sz="1400" b="1" i="1"/>
                        <a:t>Female</a:t>
                      </a:r>
                      <a:endParaRPr lang="en-US" sz="1400"/>
                    </a:p>
                  </a:txBody>
                  <a:tcPr marL="0" marR="0" marT="0" marB="0" anchor="ctr">
                    <a:lnL>
                      <a:noFill/>
                    </a:lnL>
                    <a:lnR>
                      <a:noFill/>
                    </a:lnR>
                    <a:lnT>
                      <a:noFill/>
                    </a:lnT>
                    <a:lnB>
                      <a:noFill/>
                    </a:lnB>
                  </a:tcPr>
                </a:tc>
                <a:tc>
                  <a:txBody>
                    <a:bodyPr/>
                    <a:lstStyle/>
                    <a:p>
                      <a:pPr algn="ctr"/>
                      <a:r>
                        <a:rPr lang="en-US" sz="1400" b="1" i="1"/>
                        <a:t>Male</a:t>
                      </a:r>
                      <a:endParaRPr lang="en-US" sz="1400"/>
                    </a:p>
                  </a:txBody>
                  <a:tcPr marL="0" marR="0" marT="0" marB="0" anchor="ctr">
                    <a:lnL>
                      <a:noFill/>
                    </a:lnL>
                    <a:lnR>
                      <a:noFill/>
                    </a:lnR>
                    <a:lnT>
                      <a:noFill/>
                    </a:lnT>
                    <a:lnB>
                      <a:noFill/>
                    </a:lnB>
                  </a:tcPr>
                </a:tc>
                <a:extLst>
                  <a:ext uri="{0D108BD9-81ED-4DB2-BD59-A6C34878D82A}">
                    <a16:rowId xmlns:a16="http://schemas.microsoft.com/office/drawing/2014/main" val="10001"/>
                  </a:ext>
                </a:extLst>
              </a:tr>
              <a:tr h="1137920">
                <a:tc>
                  <a:txBody>
                    <a:bodyPr/>
                    <a:lstStyle/>
                    <a:p>
                      <a:pPr algn="ctr"/>
                      <a:r>
                        <a:rPr lang="en-US" sz="1400" b="1"/>
                        <a:t>Femur</a:t>
                      </a:r>
                      <a:endParaRPr lang="en-US" sz="1400"/>
                    </a:p>
                  </a:txBody>
                  <a:tcPr marL="0" marR="0" marT="0" marB="0" anchor="ctr">
                    <a:lnL>
                      <a:noFill/>
                    </a:lnL>
                    <a:lnR>
                      <a:noFill/>
                    </a:lnR>
                    <a:lnT>
                      <a:noFill/>
                    </a:lnT>
                    <a:lnB>
                      <a:noFill/>
                    </a:lnB>
                  </a:tcPr>
                </a:tc>
                <a:tc>
                  <a:txBody>
                    <a:bodyPr/>
                    <a:lstStyle/>
                    <a:p>
                      <a:pPr algn="l"/>
                      <a:r>
                        <a:rPr lang="en-US" sz="1400"/>
                        <a:t>Height equals (length of femur x 1.94) + 28.7 </a:t>
                      </a:r>
                    </a:p>
                  </a:txBody>
                  <a:tcPr marL="0" marR="0" marT="0" marB="0" anchor="ctr">
                    <a:lnL>
                      <a:noFill/>
                    </a:lnL>
                    <a:lnR>
                      <a:noFill/>
                    </a:lnR>
                    <a:lnT>
                      <a:noFill/>
                    </a:lnT>
                    <a:lnB>
                      <a:noFill/>
                    </a:lnB>
                  </a:tcPr>
                </a:tc>
                <a:tc>
                  <a:txBody>
                    <a:bodyPr/>
                    <a:lstStyle/>
                    <a:p>
                      <a:pPr algn="l"/>
                      <a:r>
                        <a:rPr lang="en-US" sz="1400"/>
                        <a:t>Height equals (length of femur x 1.88) + 32 </a:t>
                      </a:r>
                    </a:p>
                  </a:txBody>
                  <a:tcPr marL="0" marR="0" marT="0" marB="0" anchor="ctr">
                    <a:lnL>
                      <a:noFill/>
                    </a:lnL>
                    <a:lnR>
                      <a:noFill/>
                    </a:lnR>
                    <a:lnT>
                      <a:noFill/>
                    </a:lnT>
                    <a:lnB>
                      <a:noFill/>
                    </a:lnB>
                  </a:tcPr>
                </a:tc>
                <a:extLst>
                  <a:ext uri="{0D108BD9-81ED-4DB2-BD59-A6C34878D82A}">
                    <a16:rowId xmlns:a16="http://schemas.microsoft.com/office/drawing/2014/main" val="10002"/>
                  </a:ext>
                </a:extLst>
              </a:tr>
              <a:tr h="1300480">
                <a:tc>
                  <a:txBody>
                    <a:bodyPr/>
                    <a:lstStyle/>
                    <a:p>
                      <a:pPr algn="ctr"/>
                      <a:r>
                        <a:rPr lang="en-US" sz="1400" b="1" err="1"/>
                        <a:t>Humerus</a:t>
                      </a:r>
                      <a:endParaRPr lang="en-US" sz="1400"/>
                    </a:p>
                  </a:txBody>
                  <a:tcPr marL="0" marR="0" marT="0" marB="0" anchor="ctr">
                    <a:lnL>
                      <a:noFill/>
                    </a:lnL>
                    <a:lnR>
                      <a:noFill/>
                    </a:lnR>
                    <a:lnT>
                      <a:noFill/>
                    </a:lnT>
                    <a:lnB>
                      <a:noFill/>
                    </a:lnB>
                  </a:tcPr>
                </a:tc>
                <a:tc>
                  <a:txBody>
                    <a:bodyPr/>
                    <a:lstStyle/>
                    <a:p>
                      <a:pPr algn="l"/>
                      <a:r>
                        <a:rPr lang="en-US" sz="1400"/>
                        <a:t>Height equals (length of humerus x 2.8) + 28.1</a:t>
                      </a:r>
                    </a:p>
                  </a:txBody>
                  <a:tcPr marL="0" marR="0" marT="0" marB="0" anchor="ctr">
                    <a:lnL>
                      <a:noFill/>
                    </a:lnL>
                    <a:lnR>
                      <a:noFill/>
                    </a:lnR>
                    <a:lnT>
                      <a:noFill/>
                    </a:lnT>
                    <a:lnB>
                      <a:noFill/>
                    </a:lnB>
                  </a:tcPr>
                </a:tc>
                <a:tc>
                  <a:txBody>
                    <a:bodyPr/>
                    <a:lstStyle/>
                    <a:p>
                      <a:pPr algn="l"/>
                      <a:r>
                        <a:rPr lang="en-US" sz="1400"/>
                        <a:t>Height equals (length of </a:t>
                      </a:r>
                      <a:r>
                        <a:rPr lang="en-US" sz="1400" err="1"/>
                        <a:t>humerus</a:t>
                      </a:r>
                      <a:r>
                        <a:rPr lang="en-US" sz="1400"/>
                        <a:t> x 2.9) + 27.8</a:t>
                      </a:r>
                    </a:p>
                  </a:txBody>
                  <a:tcPr marL="0" marR="0" marT="0" marB="0" anchor="ctr">
                    <a:lnL>
                      <a:noFill/>
                    </a:lnL>
                    <a:lnR>
                      <a:noFill/>
                    </a:lnR>
                    <a:lnT>
                      <a:noFill/>
                    </a:lnT>
                    <a:lnB>
                      <a:noFill/>
                    </a:lnB>
                  </a:tcPr>
                </a:tc>
                <a:extLst>
                  <a:ext uri="{0D108BD9-81ED-4DB2-BD59-A6C34878D82A}">
                    <a16:rowId xmlns:a16="http://schemas.microsoft.com/office/drawing/2014/main" val="10003"/>
                  </a:ext>
                </a:extLst>
              </a:tr>
              <a:tr h="1137920">
                <a:tc>
                  <a:txBody>
                    <a:bodyPr/>
                    <a:lstStyle/>
                    <a:p>
                      <a:pPr algn="ctr"/>
                      <a:r>
                        <a:rPr lang="en-US" sz="1400" b="1"/>
                        <a:t>Radius</a:t>
                      </a:r>
                      <a:endParaRPr lang="en-US" sz="1400"/>
                    </a:p>
                  </a:txBody>
                  <a:tcPr marL="0" marR="0" marT="0" marB="0" anchor="ctr">
                    <a:lnL>
                      <a:noFill/>
                    </a:lnL>
                    <a:lnR>
                      <a:noFill/>
                    </a:lnR>
                    <a:lnT>
                      <a:noFill/>
                    </a:lnT>
                    <a:lnB>
                      <a:noFill/>
                    </a:lnB>
                  </a:tcPr>
                </a:tc>
                <a:tc>
                  <a:txBody>
                    <a:bodyPr/>
                    <a:lstStyle/>
                    <a:p>
                      <a:pPr algn="l"/>
                      <a:r>
                        <a:rPr lang="en-US" sz="1400"/>
                        <a:t>Height equals (length of radius x 3.3) + 32</a:t>
                      </a:r>
                    </a:p>
                  </a:txBody>
                  <a:tcPr marL="0" marR="0" marT="0" marB="0" anchor="ctr">
                    <a:lnL>
                      <a:noFill/>
                    </a:lnL>
                    <a:lnR>
                      <a:noFill/>
                    </a:lnR>
                    <a:lnT>
                      <a:noFill/>
                    </a:lnT>
                    <a:lnB>
                      <a:noFill/>
                    </a:lnB>
                  </a:tcPr>
                </a:tc>
                <a:tc>
                  <a:txBody>
                    <a:bodyPr/>
                    <a:lstStyle/>
                    <a:p>
                      <a:pPr algn="l"/>
                      <a:r>
                        <a:rPr lang="en-US" sz="1400"/>
                        <a:t>Height equals (length of radius x 3.3) + 34 </a:t>
                      </a:r>
                    </a:p>
                  </a:txBody>
                  <a:tcPr marL="0" marR="0" marT="0" marB="0" anchor="ctr">
                    <a:lnL>
                      <a:noFill/>
                    </a:lnL>
                    <a:lnR>
                      <a:noFill/>
                    </a:lnR>
                    <a:lnT>
                      <a:noFill/>
                    </a:lnT>
                    <a:lnB>
                      <a:noFill/>
                    </a:lnB>
                  </a:tcPr>
                </a:tc>
                <a:extLst>
                  <a:ext uri="{0D108BD9-81ED-4DB2-BD59-A6C34878D82A}">
                    <a16:rowId xmlns:a16="http://schemas.microsoft.com/office/drawing/2014/main" val="10004"/>
                  </a:ext>
                </a:extLst>
              </a:tr>
            </a:tbl>
          </a:graphicData>
        </a:graphic>
      </p:graphicFrame>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
            <a:ext cx="8867775" cy="1295400"/>
          </a:xfrm>
        </p:spPr>
        <p:txBody>
          <a:bodyPr/>
          <a:lstStyle/>
          <a:p>
            <a:r>
              <a:rPr lang="en-US"/>
              <a:t>For the rest of the world that measures in metrics, here are the formulas for centimeters.</a:t>
            </a:r>
          </a:p>
        </p:txBody>
      </p:sp>
      <p:graphicFrame>
        <p:nvGraphicFramePr>
          <p:cNvPr id="4" name="Table 3"/>
          <p:cNvGraphicFramePr>
            <a:graphicFrameLocks noGrp="1"/>
          </p:cNvGraphicFramePr>
          <p:nvPr/>
        </p:nvGraphicFramePr>
        <p:xfrm>
          <a:off x="0" y="1333500"/>
          <a:ext cx="8991600" cy="4114800"/>
        </p:xfrm>
        <a:graphic>
          <a:graphicData uri="http://schemas.openxmlformats.org/drawingml/2006/table">
            <a:tbl>
              <a:tblPr/>
              <a:tblGrid>
                <a:gridCol w="15240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325120">
                <a:tc rowSpan="2">
                  <a:txBody>
                    <a:bodyPr/>
                    <a:lstStyle/>
                    <a:p>
                      <a:pPr algn="ctr"/>
                      <a:r>
                        <a:rPr lang="en-US" sz="1400" b="1"/>
                        <a:t>Bone</a:t>
                      </a:r>
                      <a:endParaRPr lang="en-US" sz="1400"/>
                    </a:p>
                  </a:txBody>
                  <a:tcPr marL="0" marR="0" marT="0" marB="0" anchor="ctr">
                    <a:lnL>
                      <a:noFill/>
                    </a:lnL>
                    <a:lnR>
                      <a:noFill/>
                    </a:lnR>
                    <a:lnT>
                      <a:noFill/>
                    </a:lnT>
                    <a:lnB>
                      <a:noFill/>
                    </a:lnB>
                  </a:tcPr>
                </a:tc>
                <a:tc gridSpan="2">
                  <a:txBody>
                    <a:bodyPr/>
                    <a:lstStyle/>
                    <a:p>
                      <a:pPr algn="ctr"/>
                      <a:r>
                        <a:rPr lang="en-US" sz="1400" b="1"/>
                        <a:t>Formula for calculating Body Height (in cm) . . . EVERYONE!</a:t>
                      </a:r>
                      <a:endParaRPr lang="en-US" sz="1400"/>
                    </a:p>
                  </a:txBody>
                  <a:tcPr marL="0" marR="0" marT="0"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00"/>
                  </a:ext>
                </a:extLst>
              </a:tr>
              <a:tr h="162560">
                <a:tc vMerge="1">
                  <a:txBody>
                    <a:bodyPr/>
                    <a:lstStyle/>
                    <a:p>
                      <a:endParaRPr lang="en-US"/>
                    </a:p>
                  </a:txBody>
                  <a:tcPr/>
                </a:tc>
                <a:tc>
                  <a:txBody>
                    <a:bodyPr/>
                    <a:lstStyle/>
                    <a:p>
                      <a:pPr algn="ctr"/>
                      <a:r>
                        <a:rPr lang="en-US" sz="1400" b="1" i="1"/>
                        <a:t>Female</a:t>
                      </a:r>
                      <a:endParaRPr lang="en-US" sz="1400"/>
                    </a:p>
                  </a:txBody>
                  <a:tcPr marL="0" marR="0" marT="0" marB="0" anchor="ctr">
                    <a:lnL>
                      <a:noFill/>
                    </a:lnL>
                    <a:lnR>
                      <a:noFill/>
                    </a:lnR>
                    <a:lnT>
                      <a:noFill/>
                    </a:lnT>
                    <a:lnB>
                      <a:noFill/>
                    </a:lnB>
                  </a:tcPr>
                </a:tc>
                <a:tc>
                  <a:txBody>
                    <a:bodyPr/>
                    <a:lstStyle/>
                    <a:p>
                      <a:pPr algn="ctr"/>
                      <a:r>
                        <a:rPr lang="en-US" sz="1400" b="1" i="1"/>
                        <a:t>Male</a:t>
                      </a:r>
                      <a:endParaRPr lang="en-US" sz="1400"/>
                    </a:p>
                  </a:txBody>
                  <a:tcPr marL="0" marR="0" marT="0" marB="0" anchor="ctr">
                    <a:lnL>
                      <a:noFill/>
                    </a:lnL>
                    <a:lnR>
                      <a:noFill/>
                    </a:lnR>
                    <a:lnT>
                      <a:noFill/>
                    </a:lnT>
                    <a:lnB>
                      <a:noFill/>
                    </a:lnB>
                  </a:tcPr>
                </a:tc>
                <a:extLst>
                  <a:ext uri="{0D108BD9-81ED-4DB2-BD59-A6C34878D82A}">
                    <a16:rowId xmlns:a16="http://schemas.microsoft.com/office/drawing/2014/main" val="10001"/>
                  </a:ext>
                </a:extLst>
              </a:tr>
              <a:tr h="1137920">
                <a:tc>
                  <a:txBody>
                    <a:bodyPr/>
                    <a:lstStyle/>
                    <a:p>
                      <a:pPr algn="ctr"/>
                      <a:r>
                        <a:rPr lang="en-US" sz="1400" b="1"/>
                        <a:t>Femur</a:t>
                      </a:r>
                      <a:endParaRPr lang="en-US" sz="1400"/>
                    </a:p>
                  </a:txBody>
                  <a:tcPr marL="0" marR="0" marT="0" marB="0" anchor="ctr">
                    <a:lnL>
                      <a:noFill/>
                    </a:lnL>
                    <a:lnR>
                      <a:noFill/>
                    </a:lnR>
                    <a:lnT>
                      <a:noFill/>
                    </a:lnT>
                    <a:lnB>
                      <a:noFill/>
                    </a:lnB>
                  </a:tcPr>
                </a:tc>
                <a:tc>
                  <a:txBody>
                    <a:bodyPr/>
                    <a:lstStyle/>
                    <a:p>
                      <a:pPr algn="l"/>
                      <a:r>
                        <a:rPr lang="en-US" sz="1400"/>
                        <a:t>Height equals (length of femur x 1.94) + 72.9</a:t>
                      </a:r>
                    </a:p>
                  </a:txBody>
                  <a:tcPr marL="0" marR="0" marT="0" marB="0" anchor="ctr">
                    <a:lnL>
                      <a:noFill/>
                    </a:lnL>
                    <a:lnR>
                      <a:noFill/>
                    </a:lnR>
                    <a:lnT>
                      <a:noFill/>
                    </a:lnT>
                    <a:lnB>
                      <a:noFill/>
                    </a:lnB>
                  </a:tcPr>
                </a:tc>
                <a:tc>
                  <a:txBody>
                    <a:bodyPr/>
                    <a:lstStyle/>
                    <a:p>
                      <a:pPr algn="l"/>
                      <a:r>
                        <a:rPr lang="en-US" sz="1400"/>
                        <a:t>Height equals (length of femur x 1.88) + 81.3</a:t>
                      </a:r>
                    </a:p>
                  </a:txBody>
                  <a:tcPr marL="0" marR="0" marT="0" marB="0" anchor="ctr">
                    <a:lnL>
                      <a:noFill/>
                    </a:lnL>
                    <a:lnR>
                      <a:noFill/>
                    </a:lnR>
                    <a:lnT>
                      <a:noFill/>
                    </a:lnT>
                    <a:lnB>
                      <a:noFill/>
                    </a:lnB>
                  </a:tcPr>
                </a:tc>
                <a:extLst>
                  <a:ext uri="{0D108BD9-81ED-4DB2-BD59-A6C34878D82A}">
                    <a16:rowId xmlns:a16="http://schemas.microsoft.com/office/drawing/2014/main" val="10002"/>
                  </a:ext>
                </a:extLst>
              </a:tr>
              <a:tr h="1300480">
                <a:tc>
                  <a:txBody>
                    <a:bodyPr/>
                    <a:lstStyle/>
                    <a:p>
                      <a:pPr algn="ctr"/>
                      <a:r>
                        <a:rPr lang="en-US" sz="1400" b="1" err="1"/>
                        <a:t>Humerus</a:t>
                      </a:r>
                      <a:endParaRPr lang="en-US" sz="1400"/>
                    </a:p>
                  </a:txBody>
                  <a:tcPr marL="0" marR="0" marT="0" marB="0" anchor="ctr">
                    <a:lnL>
                      <a:noFill/>
                    </a:lnL>
                    <a:lnR>
                      <a:noFill/>
                    </a:lnR>
                    <a:lnT>
                      <a:noFill/>
                    </a:lnT>
                    <a:lnB>
                      <a:noFill/>
                    </a:lnB>
                  </a:tcPr>
                </a:tc>
                <a:tc>
                  <a:txBody>
                    <a:bodyPr/>
                    <a:lstStyle/>
                    <a:p>
                      <a:pPr algn="l"/>
                      <a:r>
                        <a:rPr lang="en-US" sz="1400"/>
                        <a:t>Height equals (length of humerus x 2.8) + 71.4</a:t>
                      </a:r>
                    </a:p>
                  </a:txBody>
                  <a:tcPr marL="0" marR="0" marT="0" marB="0" anchor="ctr">
                    <a:lnL>
                      <a:noFill/>
                    </a:lnL>
                    <a:lnR>
                      <a:noFill/>
                    </a:lnR>
                    <a:lnT>
                      <a:noFill/>
                    </a:lnT>
                    <a:lnB>
                      <a:noFill/>
                    </a:lnB>
                  </a:tcPr>
                </a:tc>
                <a:tc>
                  <a:txBody>
                    <a:bodyPr/>
                    <a:lstStyle/>
                    <a:p>
                      <a:pPr algn="l"/>
                      <a:r>
                        <a:rPr lang="en-US" sz="1400"/>
                        <a:t>Height equals (length of humerus x 2.9) + 70.6</a:t>
                      </a:r>
                    </a:p>
                  </a:txBody>
                  <a:tcPr marL="0" marR="0" marT="0" marB="0" anchor="ctr">
                    <a:lnL>
                      <a:noFill/>
                    </a:lnL>
                    <a:lnR>
                      <a:noFill/>
                    </a:lnR>
                    <a:lnT>
                      <a:noFill/>
                    </a:lnT>
                    <a:lnB>
                      <a:noFill/>
                    </a:lnB>
                  </a:tcPr>
                </a:tc>
                <a:extLst>
                  <a:ext uri="{0D108BD9-81ED-4DB2-BD59-A6C34878D82A}">
                    <a16:rowId xmlns:a16="http://schemas.microsoft.com/office/drawing/2014/main" val="10003"/>
                  </a:ext>
                </a:extLst>
              </a:tr>
              <a:tr h="1137920">
                <a:tc>
                  <a:txBody>
                    <a:bodyPr/>
                    <a:lstStyle/>
                    <a:p>
                      <a:pPr algn="ctr"/>
                      <a:r>
                        <a:rPr lang="en-US" sz="1400" b="1"/>
                        <a:t>Radius</a:t>
                      </a:r>
                      <a:endParaRPr lang="en-US" sz="1400"/>
                    </a:p>
                  </a:txBody>
                  <a:tcPr marL="0" marR="0" marT="0" marB="0" anchor="ctr">
                    <a:lnL>
                      <a:noFill/>
                    </a:lnL>
                    <a:lnR>
                      <a:noFill/>
                    </a:lnR>
                    <a:lnT>
                      <a:noFill/>
                    </a:lnT>
                    <a:lnB>
                      <a:noFill/>
                    </a:lnB>
                  </a:tcPr>
                </a:tc>
                <a:tc>
                  <a:txBody>
                    <a:bodyPr/>
                    <a:lstStyle/>
                    <a:p>
                      <a:pPr algn="l"/>
                      <a:r>
                        <a:rPr lang="en-US" sz="1400"/>
                        <a:t>Height equals (length of radius x 3.3) + 81.3</a:t>
                      </a:r>
                    </a:p>
                  </a:txBody>
                  <a:tcPr marL="0" marR="0" marT="0" marB="0" anchor="ctr">
                    <a:lnL>
                      <a:noFill/>
                    </a:lnL>
                    <a:lnR>
                      <a:noFill/>
                    </a:lnR>
                    <a:lnT>
                      <a:noFill/>
                    </a:lnT>
                    <a:lnB>
                      <a:noFill/>
                    </a:lnB>
                  </a:tcPr>
                </a:tc>
                <a:tc>
                  <a:txBody>
                    <a:bodyPr/>
                    <a:lstStyle/>
                    <a:p>
                      <a:pPr algn="l"/>
                      <a:r>
                        <a:rPr lang="en-US" sz="1400"/>
                        <a:t>Height equals (length of radius x 3.3) + 86.4</a:t>
                      </a:r>
                    </a:p>
                  </a:txBody>
                  <a:tcPr marL="0" marR="0" marT="0" marB="0" anchor="ctr">
                    <a:lnL>
                      <a:noFill/>
                    </a:lnL>
                    <a:lnR>
                      <a:noFill/>
                    </a:lnR>
                    <a:lnT>
                      <a:noFill/>
                    </a:lnT>
                    <a:lnB>
                      <a:noFill/>
                    </a:lnB>
                  </a:tcPr>
                </a:tc>
                <a:extLst>
                  <a:ext uri="{0D108BD9-81ED-4DB2-BD59-A6C34878D82A}">
                    <a16:rowId xmlns:a16="http://schemas.microsoft.com/office/drawing/2014/main" val="10004"/>
                  </a:ext>
                </a:extLst>
              </a:tr>
            </a:tbl>
          </a:graphicData>
        </a:graphic>
      </p:graphicFrame>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4000" cy="4114800"/>
          </a:xfrm>
        </p:spPr>
        <p:txBody>
          <a:bodyPr/>
          <a:lstStyle/>
          <a:p>
            <a:r>
              <a:rPr lang="en-US" sz="2800"/>
              <a:t>It is easily possible to have a female at the tall end of the height curve, and a male at the short end of the height curve. The curves for gender overlap, for the most part, with the peak of each curve slightly off-set. It is easy to say that the average height is shorter for females than it is for males, but that information is useless when we examine two individual skeletons.</a:t>
            </a:r>
          </a:p>
        </p:txBody>
      </p:sp>
      <p:pic>
        <p:nvPicPr>
          <p:cNvPr id="7170" name="Picture 2" descr="http://2.bp.blogspot.com/_tZroioKRjYM/RwOxkkmSXXI/AAAAAAAAAHc/LZSm59fU3cA/s400/MaleFemaleHeight2.JPG"/>
          <p:cNvPicPr>
            <a:picLocks noChangeAspect="1" noChangeArrowheads="1"/>
          </p:cNvPicPr>
          <p:nvPr/>
        </p:nvPicPr>
        <p:blipFill>
          <a:blip r:embed="rId2" cstate="print"/>
          <a:srcRect/>
          <a:stretch>
            <a:fillRect/>
          </a:stretch>
        </p:blipFill>
        <p:spPr bwMode="auto">
          <a:xfrm>
            <a:off x="0" y="3099816"/>
            <a:ext cx="9144000" cy="3758184"/>
          </a:xfrm>
          <a:prstGeom prst="rect">
            <a:avLst/>
          </a:prstGeom>
          <a:noFill/>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1"/>
            <a:ext cx="8791575" cy="2743200"/>
          </a:xfrm>
        </p:spPr>
        <p:txBody>
          <a:bodyPr/>
          <a:lstStyle/>
          <a:p>
            <a:r>
              <a:rPr lang="en-US"/>
              <a:t>There are several ways to more accurately determine the gender of a skeleton. One of them is by examining the pelvis, which can be identified accurately 95% of the time.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25" y="2371085"/>
            <a:ext cx="8981727" cy="4381955"/>
          </a:xfrm>
          <a:prstGeom prst="rect">
            <a:avLst/>
          </a:prstGeom>
        </p:spPr>
      </p:pic>
      <p:sp>
        <p:nvSpPr>
          <p:cNvPr id="4" name="Rectangle 3"/>
          <p:cNvSpPr/>
          <p:nvPr/>
        </p:nvSpPr>
        <p:spPr>
          <a:xfrm>
            <a:off x="1281163" y="1447755"/>
            <a:ext cx="6686447" cy="923330"/>
          </a:xfrm>
          <a:prstGeom prst="rect">
            <a:avLst/>
          </a:prstGeom>
          <a:noFill/>
        </p:spPr>
        <p:txBody>
          <a:bodyPr wrap="none" lIns="91440" tIns="45720" rIns="91440" bIns="45720">
            <a:spAutoFit/>
          </a:bodyPr>
          <a:lstStyle/>
          <a:p>
            <a:pPr algn="ctr"/>
            <a:r>
              <a:rPr lang="en-US" sz="5400" b="0" cap="none" spc="0">
                <a:ln w="0"/>
                <a:solidFill>
                  <a:schemeClr val="tx1"/>
                </a:solidFill>
                <a:effectLst>
                  <a:outerShdw blurRad="38100" dist="19050" dir="2700000" algn="tl" rotWithShape="0">
                    <a:schemeClr val="dk1">
                      <a:alpha val="40000"/>
                    </a:schemeClr>
                  </a:outerShdw>
                </a:effectLst>
              </a:rPr>
              <a:t>Male              Female</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18" y="152400"/>
            <a:ext cx="8943975" cy="1858962"/>
          </a:xfrm>
        </p:spPr>
        <p:txBody>
          <a:bodyPr/>
          <a:lstStyle/>
          <a:p>
            <a:r>
              <a:rPr lang="en-US"/>
              <a:t>Angle of Ischium (sub-pubic angle):</a:t>
            </a:r>
            <a:br>
              <a:rPr lang="en-US"/>
            </a:br>
            <a:r>
              <a:rPr lang="en-US">
                <a:solidFill>
                  <a:srgbClr val="7030A0"/>
                </a:solidFill>
              </a:rPr>
              <a:t>Male = Less than 90° </a:t>
            </a:r>
            <a:br>
              <a:rPr lang="en-US">
                <a:solidFill>
                  <a:srgbClr val="7030A0"/>
                </a:solidFill>
                <a:sym typeface="Symbol" panose="05050102010706020507" pitchFamily="18" charset="2"/>
              </a:rPr>
            </a:br>
            <a:r>
              <a:rPr lang="en-US">
                <a:solidFill>
                  <a:srgbClr val="FF0000"/>
                </a:solidFill>
                <a:sym typeface="Symbol" panose="05050102010706020507" pitchFamily="18" charset="2"/>
              </a:rPr>
              <a:t>Female = More than 90 </a:t>
            </a:r>
            <a:endParaRPr lang="en-US">
              <a:solidFill>
                <a:srgbClr val="FF0000"/>
              </a:solidFill>
            </a:endParaRPr>
          </a:p>
        </p:txBody>
      </p:sp>
      <p:sp>
        <p:nvSpPr>
          <p:cNvPr id="3" name="Arrow: Down 2">
            <a:extLst>
              <a:ext uri="{FF2B5EF4-FFF2-40B4-BE49-F238E27FC236}">
                <a16:creationId xmlns:a16="http://schemas.microsoft.com/office/drawing/2014/main" id="{6A4C2EBB-80FB-4DDA-A487-F5DCCC6FF20A}"/>
              </a:ext>
            </a:extLst>
          </p:cNvPr>
          <p:cNvSpPr/>
          <p:nvPr/>
        </p:nvSpPr>
        <p:spPr>
          <a:xfrm rot="10800000">
            <a:off x="5432347" y="5209377"/>
            <a:ext cx="685800" cy="8382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3FB559D2-3DF2-441A-BFC0-F456C07D7C70}"/>
              </a:ext>
            </a:extLst>
          </p:cNvPr>
          <p:cNvSpPr/>
          <p:nvPr/>
        </p:nvSpPr>
        <p:spPr>
          <a:xfrm rot="10800000">
            <a:off x="1945165" y="5060852"/>
            <a:ext cx="685800" cy="838200"/>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B15B612-74E9-442A-BAF6-235D55F8903B}"/>
              </a:ext>
            </a:extLst>
          </p:cNvPr>
          <p:cNvSpPr/>
          <p:nvPr/>
        </p:nvSpPr>
        <p:spPr>
          <a:xfrm>
            <a:off x="1272061" y="5830238"/>
            <a:ext cx="5858209" cy="1754326"/>
          </a:xfrm>
          <a:prstGeom prst="rect">
            <a:avLst/>
          </a:prstGeom>
          <a:noFill/>
        </p:spPr>
        <p:txBody>
          <a:bodyPr wrap="square" lIns="91440" tIns="45720" rIns="91440" bIns="45720" anchor="t">
            <a:spAutoFit/>
            <a:scene3d>
              <a:camera prst="orthographicFront"/>
              <a:lightRig rig="soft" dir="t">
                <a:rot lat="0" lon="0" rev="15600000"/>
              </a:lightRig>
            </a:scene3d>
            <a:sp3d extrusionH="57150" prstMaterial="softEdge">
              <a:bevelT w="25400" h="38100"/>
            </a:sp3d>
          </a:bodyPr>
          <a:lstStyle/>
          <a:p>
            <a:pPr algn="ctr"/>
            <a:r>
              <a:rPr lang="en-US" sz="5400" b="1">
                <a:ln/>
                <a:solidFill>
                  <a:schemeClr val="accent4"/>
                </a:solidFill>
              </a:rPr>
              <a:t> </a:t>
            </a:r>
            <a:r>
              <a:rPr lang="en-US" sz="5400" b="1" cap="none" spc="0">
                <a:ln/>
                <a:solidFill>
                  <a:srgbClr val="7030A0"/>
                </a:solidFill>
                <a:effectLst/>
              </a:rPr>
              <a:t>Male</a:t>
            </a:r>
            <a:r>
              <a:rPr lang="en-US" sz="5400" b="1">
                <a:ln/>
                <a:solidFill>
                  <a:srgbClr val="7030A0"/>
                </a:solidFill>
              </a:rPr>
              <a:t>       </a:t>
            </a:r>
            <a:r>
              <a:rPr lang="en-US" sz="5400" b="1">
                <a:ln/>
                <a:solidFill>
                  <a:srgbClr val="FF0000"/>
                </a:solidFill>
              </a:rPr>
              <a:t>Female</a:t>
            </a:r>
            <a:r>
              <a:rPr lang="en-US" sz="5400" b="1">
                <a:ln/>
                <a:solidFill>
                  <a:srgbClr val="7030A0"/>
                </a:solidFill>
              </a:rPr>
              <a:t>      </a:t>
            </a:r>
            <a:r>
              <a:rPr lang="en-US" sz="5400" b="1">
                <a:ln/>
                <a:solidFill>
                  <a:schemeClr val="accent4"/>
                </a:solidFill>
              </a:rPr>
              <a:t> </a:t>
            </a:r>
            <a:endParaRPr lang="en-US" sz="5400" b="1" cap="none" spc="0">
              <a:ln/>
              <a:solidFill>
                <a:schemeClr val="accent4"/>
              </a:solidFill>
              <a:effectLst/>
            </a:endParaRPr>
          </a:p>
        </p:txBody>
      </p:sp>
      <p:pic>
        <p:nvPicPr>
          <p:cNvPr id="9" name="Picture 9" descr="A picture containing text, map, mirror&#10;&#10;Description generated with very high confidence">
            <a:extLst>
              <a:ext uri="{FF2B5EF4-FFF2-40B4-BE49-F238E27FC236}">
                <a16:creationId xmlns:a16="http://schemas.microsoft.com/office/drawing/2014/main" id="{654BDDFF-564B-4AF1-8ACC-EEB715A78418}"/>
              </a:ext>
            </a:extLst>
          </p:cNvPr>
          <p:cNvPicPr>
            <a:picLocks noGrp="1" noChangeAspect="1"/>
          </p:cNvPicPr>
          <p:nvPr>
            <p:ph idx="1"/>
          </p:nvPr>
        </p:nvPicPr>
        <p:blipFill>
          <a:blip r:embed="rId2"/>
          <a:stretch>
            <a:fillRect/>
          </a:stretch>
        </p:blipFill>
        <p:spPr>
          <a:xfrm>
            <a:off x="797594" y="2157386"/>
            <a:ext cx="7134787" cy="2904842"/>
          </a:xfrm>
        </p:spPr>
      </p:pic>
    </p:spTree>
    <p:extLst>
      <p:ext uri="{BB962C8B-B14F-4D97-AF65-F5344CB8AC3E}">
        <p14:creationId xmlns:p14="http://schemas.microsoft.com/office/powerpoint/2010/main" val="119037106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62975" cy="1630362"/>
          </a:xfrm>
        </p:spPr>
        <p:txBody>
          <a:bodyPr/>
          <a:lstStyle/>
          <a:p>
            <a:r>
              <a:rPr lang="en-US"/>
              <a:t>Sacral Tilt:</a:t>
            </a:r>
            <a:br>
              <a:rPr lang="en-US"/>
            </a:br>
            <a:r>
              <a:rPr lang="en-US">
                <a:solidFill>
                  <a:srgbClr val="7030A0"/>
                </a:solidFill>
              </a:rPr>
              <a:t>Male: Tilted forward</a:t>
            </a:r>
            <a:br>
              <a:rPr lang="en-US"/>
            </a:br>
            <a:r>
              <a:rPr lang="en-US">
                <a:solidFill>
                  <a:srgbClr val="FF0000"/>
                </a:solidFill>
              </a:rPr>
              <a:t>Female: Tilted backward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905000"/>
            <a:ext cx="7239000" cy="4678203"/>
          </a:xfrm>
        </p:spPr>
      </p:pic>
      <p:sp>
        <p:nvSpPr>
          <p:cNvPr id="5" name="Arrow: Down 4">
            <a:extLst>
              <a:ext uri="{FF2B5EF4-FFF2-40B4-BE49-F238E27FC236}">
                <a16:creationId xmlns:a16="http://schemas.microsoft.com/office/drawing/2014/main" id="{718753BA-A7FD-41B7-9075-C8482F796BB4}"/>
              </a:ext>
            </a:extLst>
          </p:cNvPr>
          <p:cNvSpPr/>
          <p:nvPr/>
        </p:nvSpPr>
        <p:spPr>
          <a:xfrm rot="5400000">
            <a:off x="6400800" y="2133600"/>
            <a:ext cx="685800" cy="838200"/>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5811691B-0CC6-4ED2-8BBC-0EA7E8F5459E}"/>
              </a:ext>
            </a:extLst>
          </p:cNvPr>
          <p:cNvSpPr/>
          <p:nvPr/>
        </p:nvSpPr>
        <p:spPr>
          <a:xfrm rot="5400000">
            <a:off x="6056944" y="4479695"/>
            <a:ext cx="685800" cy="8382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DF76A4D-1BA9-4C38-B7FD-1ABBB98AF127}"/>
              </a:ext>
            </a:extLst>
          </p:cNvPr>
          <p:cNvSpPr/>
          <p:nvPr/>
        </p:nvSpPr>
        <p:spPr>
          <a:xfrm>
            <a:off x="7201229" y="2091035"/>
            <a:ext cx="172354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a:ln/>
                <a:solidFill>
                  <a:srgbClr val="7030A0"/>
                </a:solidFill>
                <a:effectLst/>
              </a:rPr>
              <a:t>Male</a:t>
            </a:r>
          </a:p>
        </p:txBody>
      </p:sp>
      <p:sp>
        <p:nvSpPr>
          <p:cNvPr id="7" name="Rectangle 6">
            <a:extLst>
              <a:ext uri="{FF2B5EF4-FFF2-40B4-BE49-F238E27FC236}">
                <a16:creationId xmlns:a16="http://schemas.microsoft.com/office/drawing/2014/main" id="{58BCB0DD-5CBB-4256-9D9B-88278CE44CC9}"/>
              </a:ext>
            </a:extLst>
          </p:cNvPr>
          <p:cNvSpPr/>
          <p:nvPr/>
        </p:nvSpPr>
        <p:spPr>
          <a:xfrm>
            <a:off x="6818944" y="4442668"/>
            <a:ext cx="2308644" cy="830997"/>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800" b="1" cap="none" spc="0">
                <a:ln/>
                <a:solidFill>
                  <a:srgbClr val="FF0000"/>
                </a:solidFill>
                <a:effectLst/>
              </a:rPr>
              <a:t>Female</a:t>
            </a:r>
          </a:p>
        </p:txBody>
      </p:sp>
    </p:spTree>
    <p:extLst>
      <p:ext uri="{BB962C8B-B14F-4D97-AF65-F5344CB8AC3E}">
        <p14:creationId xmlns:p14="http://schemas.microsoft.com/office/powerpoint/2010/main" val="333584992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639175" cy="1477962"/>
          </a:xfrm>
        </p:spPr>
        <p:txBody>
          <a:bodyPr/>
          <a:lstStyle/>
          <a:p>
            <a:r>
              <a:rPr lang="en-US"/>
              <a:t>Ilium spread:</a:t>
            </a:r>
            <a:br>
              <a:rPr lang="en-US"/>
            </a:br>
            <a:r>
              <a:rPr lang="en-US">
                <a:solidFill>
                  <a:srgbClr val="7030A0"/>
                </a:solidFill>
              </a:rPr>
              <a:t>Male: Lesser</a:t>
            </a:r>
            <a:br>
              <a:rPr lang="en-US"/>
            </a:br>
            <a:r>
              <a:rPr lang="en-US">
                <a:solidFill>
                  <a:srgbClr val="FF0000"/>
                </a:solidFill>
              </a:rPr>
              <a:t>Female: Greater</a:t>
            </a:r>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381000" y="1814415"/>
            <a:ext cx="8467725" cy="4929356"/>
          </a:xfrm>
          <a:prstGeom prst="rect">
            <a:avLst/>
          </a:prstGeom>
        </p:spPr>
      </p:pic>
    </p:spTree>
    <p:extLst>
      <p:ext uri="{BB962C8B-B14F-4D97-AF65-F5344CB8AC3E}">
        <p14:creationId xmlns:p14="http://schemas.microsoft.com/office/powerpoint/2010/main" val="181261725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715375" cy="1554162"/>
          </a:xfrm>
        </p:spPr>
        <p:txBody>
          <a:bodyPr/>
          <a:lstStyle/>
          <a:p>
            <a:r>
              <a:rPr lang="en-US"/>
              <a:t>Pelvic Outlet:</a:t>
            </a:r>
            <a:br>
              <a:rPr lang="en-US"/>
            </a:br>
            <a:r>
              <a:rPr lang="en-US">
                <a:solidFill>
                  <a:srgbClr val="7030A0"/>
                </a:solidFill>
              </a:rPr>
              <a:t>Male = Narrow </a:t>
            </a:r>
            <a:br>
              <a:rPr lang="en-US">
                <a:solidFill>
                  <a:srgbClr val="7030A0"/>
                </a:solidFill>
              </a:rPr>
            </a:br>
            <a:r>
              <a:rPr lang="en-US">
                <a:solidFill>
                  <a:srgbClr val="FF0000"/>
                </a:solidFill>
              </a:rPr>
              <a:t>Female = Wide</a:t>
            </a:r>
          </a:p>
        </p:txBody>
      </p:sp>
      <p:sp>
        <p:nvSpPr>
          <p:cNvPr id="7" name="Rectangle 6">
            <a:extLst>
              <a:ext uri="{FF2B5EF4-FFF2-40B4-BE49-F238E27FC236}">
                <a16:creationId xmlns:a16="http://schemas.microsoft.com/office/drawing/2014/main" id="{1233CB1A-F5C0-4243-B1D9-CC04DCE06E79}"/>
              </a:ext>
            </a:extLst>
          </p:cNvPr>
          <p:cNvSpPr/>
          <p:nvPr/>
        </p:nvSpPr>
        <p:spPr>
          <a:xfrm>
            <a:off x="1554177" y="1825819"/>
            <a:ext cx="172354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a:ln/>
                <a:solidFill>
                  <a:srgbClr val="7030A0"/>
                </a:solidFill>
                <a:effectLst/>
              </a:rPr>
              <a:t>Male</a:t>
            </a:r>
          </a:p>
        </p:txBody>
      </p:sp>
      <p:sp>
        <p:nvSpPr>
          <p:cNvPr id="8" name="Rectangle 7">
            <a:extLst>
              <a:ext uri="{FF2B5EF4-FFF2-40B4-BE49-F238E27FC236}">
                <a16:creationId xmlns:a16="http://schemas.microsoft.com/office/drawing/2014/main" id="{A9948A3C-DAA2-4DC6-85AF-B376A3B5C705}"/>
              </a:ext>
            </a:extLst>
          </p:cNvPr>
          <p:cNvSpPr/>
          <p:nvPr/>
        </p:nvSpPr>
        <p:spPr>
          <a:xfrm>
            <a:off x="5434829" y="1830591"/>
            <a:ext cx="2308644" cy="830997"/>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800" b="1" cap="none" spc="0">
                <a:ln/>
                <a:solidFill>
                  <a:srgbClr val="FF0000"/>
                </a:solidFill>
                <a:effectLst/>
              </a:rPr>
              <a:t>Female</a:t>
            </a:r>
          </a:p>
        </p:txBody>
      </p:sp>
      <p:pic>
        <p:nvPicPr>
          <p:cNvPr id="10" name="Picture 10" descr="A close up of a mans face&#10;&#10;Description generated with high confidence">
            <a:extLst>
              <a:ext uri="{FF2B5EF4-FFF2-40B4-BE49-F238E27FC236}">
                <a16:creationId xmlns:a16="http://schemas.microsoft.com/office/drawing/2014/main" id="{8A57D0CF-E989-42FF-BC9C-09F3DFBA1FB0}"/>
              </a:ext>
            </a:extLst>
          </p:cNvPr>
          <p:cNvPicPr>
            <a:picLocks noGrp="1" noChangeAspect="1"/>
          </p:cNvPicPr>
          <p:nvPr>
            <p:ph idx="1"/>
          </p:nvPr>
        </p:nvPicPr>
        <p:blipFill rotWithShape="1">
          <a:blip r:embed="rId2"/>
          <a:srcRect b="12378"/>
          <a:stretch/>
        </p:blipFill>
        <p:spPr>
          <a:xfrm>
            <a:off x="732186" y="2578339"/>
            <a:ext cx="7603436" cy="4091059"/>
          </a:xfrm>
        </p:spPr>
      </p:pic>
    </p:spTree>
    <p:extLst>
      <p:ext uri="{BB962C8B-B14F-4D97-AF65-F5344CB8AC3E}">
        <p14:creationId xmlns:p14="http://schemas.microsoft.com/office/powerpoint/2010/main" val="2798748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sky">
  <a:themeElements>
    <a:clrScheme name="Office Theme 2">
      <a:dk1>
        <a:srgbClr val="000000"/>
      </a:dk1>
      <a:lt1>
        <a:srgbClr val="99CCFF"/>
      </a:lt1>
      <a:dk2>
        <a:srgbClr val="000000"/>
      </a:dk2>
      <a:lt2>
        <a:srgbClr val="CCCCCC"/>
      </a:lt2>
      <a:accent1>
        <a:srgbClr val="48468C"/>
      </a:accent1>
      <a:accent2>
        <a:srgbClr val="1F6660"/>
      </a:accent2>
      <a:accent3>
        <a:srgbClr val="CAE2FF"/>
      </a:accent3>
      <a:accent4>
        <a:srgbClr val="000000"/>
      </a:accent4>
      <a:accent5>
        <a:srgbClr val="B1B0C5"/>
      </a:accent5>
      <a:accent6>
        <a:srgbClr val="1B5C56"/>
      </a:accent6>
      <a:hlink>
        <a:srgbClr val="224B73"/>
      </a:hlink>
      <a:folHlink>
        <a:srgbClr val="583973"/>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99CCFF"/>
        </a:lt1>
        <a:dk2>
          <a:srgbClr val="000000"/>
        </a:dk2>
        <a:lt2>
          <a:srgbClr val="CCCCCC"/>
        </a:lt2>
        <a:accent1>
          <a:srgbClr val="315F8C"/>
        </a:accent1>
        <a:accent2>
          <a:srgbClr val="1C548C"/>
        </a:accent2>
        <a:accent3>
          <a:srgbClr val="CAE2FF"/>
        </a:accent3>
        <a:accent4>
          <a:srgbClr val="000000"/>
        </a:accent4>
        <a:accent5>
          <a:srgbClr val="ADB6C5"/>
        </a:accent5>
        <a:accent6>
          <a:srgbClr val="184B7E"/>
        </a:accent6>
        <a:hlink>
          <a:srgbClr val="224B73"/>
        </a:hlink>
        <a:folHlink>
          <a:srgbClr val="003973"/>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99CCFF"/>
        </a:lt1>
        <a:dk2>
          <a:srgbClr val="000000"/>
        </a:dk2>
        <a:lt2>
          <a:srgbClr val="CCCCCC"/>
        </a:lt2>
        <a:accent1>
          <a:srgbClr val="48468C"/>
        </a:accent1>
        <a:accent2>
          <a:srgbClr val="1F6660"/>
        </a:accent2>
        <a:accent3>
          <a:srgbClr val="CAE2FF"/>
        </a:accent3>
        <a:accent4>
          <a:srgbClr val="000000"/>
        </a:accent4>
        <a:accent5>
          <a:srgbClr val="B1B0C5"/>
        </a:accent5>
        <a:accent6>
          <a:srgbClr val="1B5C56"/>
        </a:accent6>
        <a:hlink>
          <a:srgbClr val="224B73"/>
        </a:hlink>
        <a:folHlink>
          <a:srgbClr val="583973"/>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99CCFF"/>
        </a:lt1>
        <a:dk2>
          <a:srgbClr val="000000"/>
        </a:dk2>
        <a:lt2>
          <a:srgbClr val="CCCCCC"/>
        </a:lt2>
        <a:accent1>
          <a:srgbClr val="73622E"/>
        </a:accent1>
        <a:accent2>
          <a:srgbClr val="265380"/>
        </a:accent2>
        <a:accent3>
          <a:srgbClr val="CAE2FF"/>
        </a:accent3>
        <a:accent4>
          <a:srgbClr val="000000"/>
        </a:accent4>
        <a:accent5>
          <a:srgbClr val="BCB7AD"/>
        </a:accent5>
        <a:accent6>
          <a:srgbClr val="214A73"/>
        </a:accent6>
        <a:hlink>
          <a:srgbClr val="6E3921"/>
        </a:hlink>
        <a:folHlink>
          <a:srgbClr val="661F54"/>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99CCFF"/>
        </a:lt1>
        <a:dk2>
          <a:srgbClr val="000000"/>
        </a:dk2>
        <a:lt2>
          <a:srgbClr val="CCCCCC"/>
        </a:lt2>
        <a:accent1>
          <a:srgbClr val="525E1C"/>
        </a:accent1>
        <a:accent2>
          <a:srgbClr val="734F22"/>
        </a:accent2>
        <a:accent3>
          <a:srgbClr val="CAE2FF"/>
        </a:accent3>
        <a:accent4>
          <a:srgbClr val="000000"/>
        </a:accent4>
        <a:accent5>
          <a:srgbClr val="B3B6AB"/>
        </a:accent5>
        <a:accent6>
          <a:srgbClr val="68471E"/>
        </a:accent6>
        <a:hlink>
          <a:srgbClr val="661F54"/>
        </a:hlink>
        <a:folHlink>
          <a:srgbClr val="224B73"/>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315F8C"/>
        </a:accent1>
        <a:accent2>
          <a:srgbClr val="1C548C"/>
        </a:accent2>
        <a:accent3>
          <a:srgbClr val="FFFFFF"/>
        </a:accent3>
        <a:accent4>
          <a:srgbClr val="000000"/>
        </a:accent4>
        <a:accent5>
          <a:srgbClr val="ADB6C5"/>
        </a:accent5>
        <a:accent6>
          <a:srgbClr val="184B7E"/>
        </a:accent6>
        <a:hlink>
          <a:srgbClr val="224B73"/>
        </a:hlink>
        <a:folHlink>
          <a:srgbClr val="003973"/>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48468C"/>
        </a:accent1>
        <a:accent2>
          <a:srgbClr val="1F6660"/>
        </a:accent2>
        <a:accent3>
          <a:srgbClr val="FFFFFF"/>
        </a:accent3>
        <a:accent4>
          <a:srgbClr val="000000"/>
        </a:accent4>
        <a:accent5>
          <a:srgbClr val="B1B0C5"/>
        </a:accent5>
        <a:accent6>
          <a:srgbClr val="1B5C56"/>
        </a:accent6>
        <a:hlink>
          <a:srgbClr val="224B73"/>
        </a:hlink>
        <a:folHlink>
          <a:srgbClr val="583973"/>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73622E"/>
        </a:accent1>
        <a:accent2>
          <a:srgbClr val="265380"/>
        </a:accent2>
        <a:accent3>
          <a:srgbClr val="FFFFFF"/>
        </a:accent3>
        <a:accent4>
          <a:srgbClr val="000000"/>
        </a:accent4>
        <a:accent5>
          <a:srgbClr val="BCB7AD"/>
        </a:accent5>
        <a:accent6>
          <a:srgbClr val="214A73"/>
        </a:accent6>
        <a:hlink>
          <a:srgbClr val="6E3921"/>
        </a:hlink>
        <a:folHlink>
          <a:srgbClr val="661F54"/>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525E1C"/>
        </a:accent1>
        <a:accent2>
          <a:srgbClr val="734F22"/>
        </a:accent2>
        <a:accent3>
          <a:srgbClr val="FFFFFF"/>
        </a:accent3>
        <a:accent4>
          <a:srgbClr val="000000"/>
        </a:accent4>
        <a:accent5>
          <a:srgbClr val="B3B6AB"/>
        </a:accent5>
        <a:accent6>
          <a:srgbClr val="68471E"/>
        </a:accent6>
        <a:hlink>
          <a:srgbClr val="661F54"/>
        </a:hlink>
        <a:folHlink>
          <a:srgbClr val="224B7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99CCFF"/>
      </a:lt1>
      <a:dk2>
        <a:srgbClr val="000000"/>
      </a:dk2>
      <a:lt2>
        <a:srgbClr val="CCCCCC"/>
      </a:lt2>
      <a:accent1>
        <a:srgbClr val="48468C"/>
      </a:accent1>
      <a:accent2>
        <a:srgbClr val="1F6660"/>
      </a:accent2>
      <a:accent3>
        <a:srgbClr val="CAE2FF"/>
      </a:accent3>
      <a:accent4>
        <a:srgbClr val="000000"/>
      </a:accent4>
      <a:accent5>
        <a:srgbClr val="B1B0C5"/>
      </a:accent5>
      <a:accent6>
        <a:srgbClr val="1B5C56"/>
      </a:accent6>
      <a:hlink>
        <a:srgbClr val="224B73"/>
      </a:hlink>
      <a:folHlink>
        <a:srgbClr val="583973"/>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99CCFF"/>
        </a:lt1>
        <a:dk2>
          <a:srgbClr val="000000"/>
        </a:dk2>
        <a:lt2>
          <a:srgbClr val="CCCCCC"/>
        </a:lt2>
        <a:accent1>
          <a:srgbClr val="315F8C"/>
        </a:accent1>
        <a:accent2>
          <a:srgbClr val="1C548C"/>
        </a:accent2>
        <a:accent3>
          <a:srgbClr val="CAE2FF"/>
        </a:accent3>
        <a:accent4>
          <a:srgbClr val="000000"/>
        </a:accent4>
        <a:accent5>
          <a:srgbClr val="ADB6C5"/>
        </a:accent5>
        <a:accent6>
          <a:srgbClr val="184B7E"/>
        </a:accent6>
        <a:hlink>
          <a:srgbClr val="224B73"/>
        </a:hlink>
        <a:folHlink>
          <a:srgbClr val="003973"/>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99CCFF"/>
        </a:lt1>
        <a:dk2>
          <a:srgbClr val="000000"/>
        </a:dk2>
        <a:lt2>
          <a:srgbClr val="CCCCCC"/>
        </a:lt2>
        <a:accent1>
          <a:srgbClr val="48468C"/>
        </a:accent1>
        <a:accent2>
          <a:srgbClr val="1F6660"/>
        </a:accent2>
        <a:accent3>
          <a:srgbClr val="CAE2FF"/>
        </a:accent3>
        <a:accent4>
          <a:srgbClr val="000000"/>
        </a:accent4>
        <a:accent5>
          <a:srgbClr val="B1B0C5"/>
        </a:accent5>
        <a:accent6>
          <a:srgbClr val="1B5C56"/>
        </a:accent6>
        <a:hlink>
          <a:srgbClr val="224B73"/>
        </a:hlink>
        <a:folHlink>
          <a:srgbClr val="583973"/>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99CCFF"/>
        </a:lt1>
        <a:dk2>
          <a:srgbClr val="000000"/>
        </a:dk2>
        <a:lt2>
          <a:srgbClr val="CCCCCC"/>
        </a:lt2>
        <a:accent1>
          <a:srgbClr val="73622E"/>
        </a:accent1>
        <a:accent2>
          <a:srgbClr val="265380"/>
        </a:accent2>
        <a:accent3>
          <a:srgbClr val="CAE2FF"/>
        </a:accent3>
        <a:accent4>
          <a:srgbClr val="000000"/>
        </a:accent4>
        <a:accent5>
          <a:srgbClr val="BCB7AD"/>
        </a:accent5>
        <a:accent6>
          <a:srgbClr val="214A73"/>
        </a:accent6>
        <a:hlink>
          <a:srgbClr val="6E3921"/>
        </a:hlink>
        <a:folHlink>
          <a:srgbClr val="661F54"/>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99CCFF"/>
        </a:lt1>
        <a:dk2>
          <a:srgbClr val="000000"/>
        </a:dk2>
        <a:lt2>
          <a:srgbClr val="CCCCCC"/>
        </a:lt2>
        <a:accent1>
          <a:srgbClr val="525E1C"/>
        </a:accent1>
        <a:accent2>
          <a:srgbClr val="734F22"/>
        </a:accent2>
        <a:accent3>
          <a:srgbClr val="CAE2FF"/>
        </a:accent3>
        <a:accent4>
          <a:srgbClr val="000000"/>
        </a:accent4>
        <a:accent5>
          <a:srgbClr val="B3B6AB"/>
        </a:accent5>
        <a:accent6>
          <a:srgbClr val="68471E"/>
        </a:accent6>
        <a:hlink>
          <a:srgbClr val="661F54"/>
        </a:hlink>
        <a:folHlink>
          <a:srgbClr val="224B73"/>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315F8C"/>
        </a:accent1>
        <a:accent2>
          <a:srgbClr val="1C548C"/>
        </a:accent2>
        <a:accent3>
          <a:srgbClr val="FFFFFF"/>
        </a:accent3>
        <a:accent4>
          <a:srgbClr val="000000"/>
        </a:accent4>
        <a:accent5>
          <a:srgbClr val="ADB6C5"/>
        </a:accent5>
        <a:accent6>
          <a:srgbClr val="184B7E"/>
        </a:accent6>
        <a:hlink>
          <a:srgbClr val="224B73"/>
        </a:hlink>
        <a:folHlink>
          <a:srgbClr val="003973"/>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48468C"/>
        </a:accent1>
        <a:accent2>
          <a:srgbClr val="1F6660"/>
        </a:accent2>
        <a:accent3>
          <a:srgbClr val="FFFFFF"/>
        </a:accent3>
        <a:accent4>
          <a:srgbClr val="000000"/>
        </a:accent4>
        <a:accent5>
          <a:srgbClr val="B1B0C5"/>
        </a:accent5>
        <a:accent6>
          <a:srgbClr val="1B5C56"/>
        </a:accent6>
        <a:hlink>
          <a:srgbClr val="224B73"/>
        </a:hlink>
        <a:folHlink>
          <a:srgbClr val="583973"/>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73622E"/>
        </a:accent1>
        <a:accent2>
          <a:srgbClr val="265380"/>
        </a:accent2>
        <a:accent3>
          <a:srgbClr val="FFFFFF"/>
        </a:accent3>
        <a:accent4>
          <a:srgbClr val="000000"/>
        </a:accent4>
        <a:accent5>
          <a:srgbClr val="BCB7AD"/>
        </a:accent5>
        <a:accent6>
          <a:srgbClr val="214A73"/>
        </a:accent6>
        <a:hlink>
          <a:srgbClr val="6E3921"/>
        </a:hlink>
        <a:folHlink>
          <a:srgbClr val="661F54"/>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525E1C"/>
        </a:accent1>
        <a:accent2>
          <a:srgbClr val="734F22"/>
        </a:accent2>
        <a:accent3>
          <a:srgbClr val="FFFFFF"/>
        </a:accent3>
        <a:accent4>
          <a:srgbClr val="000000"/>
        </a:accent4>
        <a:accent5>
          <a:srgbClr val="B3B6AB"/>
        </a:accent5>
        <a:accent6>
          <a:srgbClr val="68471E"/>
        </a:accent6>
        <a:hlink>
          <a:srgbClr val="661F54"/>
        </a:hlink>
        <a:folHlink>
          <a:srgbClr val="224B73"/>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DC8281CB00BD438BD1B3106515BC45" ma:contentTypeVersion="13" ma:contentTypeDescription="Create a new document." ma:contentTypeScope="" ma:versionID="ac4d8a045981f2166671d43238b899fd">
  <xsd:schema xmlns:xsd="http://www.w3.org/2001/XMLSchema" xmlns:xs="http://www.w3.org/2001/XMLSchema" xmlns:p="http://schemas.microsoft.com/office/2006/metadata/properties" xmlns:ns3="eea96a66-d6c2-4d9c-af83-8babcc46a729" xmlns:ns4="bbce7efe-5611-445c-8ca3-4062a23aca31" targetNamespace="http://schemas.microsoft.com/office/2006/metadata/properties" ma:root="true" ma:fieldsID="872754e9bbab45ef6a30dfdac76e261a" ns3:_="" ns4:_="">
    <xsd:import namespace="eea96a66-d6c2-4d9c-af83-8babcc46a729"/>
    <xsd:import namespace="bbce7efe-5611-445c-8ca3-4062a23aca31"/>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EventHashCode" minOccurs="0"/>
                <xsd:element ref="ns4:MediaServiceGenerationTim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a96a66-d6c2-4d9c-af83-8babcc46a72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ce7efe-5611-445c-8ca3-4062a23aca3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E0D5E7-0ADD-4856-BD37-7FCC759C5CF8}">
  <ds:schemaRefs>
    <ds:schemaRef ds:uri="bbce7efe-5611-445c-8ca3-4062a23aca31"/>
    <ds:schemaRef ds:uri="eea96a66-d6c2-4d9c-af83-8babcc46a72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AEC43F5-9658-4D0A-B697-01C90A39C049}">
  <ds:schemaRefs>
    <ds:schemaRef ds:uri="http://purl.org/dc/elements/1.1/"/>
    <ds:schemaRef ds:uri="http://schemas.microsoft.com/office/2006/documentManagement/types"/>
    <ds:schemaRef ds:uri="eea96a66-d6c2-4d9c-af83-8babcc46a729"/>
    <ds:schemaRef ds:uri="http://purl.org/dc/dcmitype/"/>
    <ds:schemaRef ds:uri="http://schemas.openxmlformats.org/package/2006/metadata/core-properties"/>
    <ds:schemaRef ds:uri="http://www.w3.org/XML/1998/namespace"/>
    <ds:schemaRef ds:uri="http://schemas.microsoft.com/office/infopath/2007/PartnerControls"/>
    <ds:schemaRef ds:uri="bbce7efe-5611-445c-8ca3-4062a23aca31"/>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C1A8B087-3BD6-4389-8EE2-A7A7A0381A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sky</Template>
  <TotalTime>33</TotalTime>
  <Words>1595</Words>
  <Application>Microsoft Office PowerPoint</Application>
  <PresentationFormat>On-screen Show (4:3)</PresentationFormat>
  <Paragraphs>157</Paragraphs>
  <Slides>34</Slides>
  <Notes>0</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34</vt:i4>
      </vt:variant>
    </vt:vector>
  </HeadingPairs>
  <TitlesOfParts>
    <vt:vector size="37" baseType="lpstr">
      <vt:lpstr>Arial</vt:lpstr>
      <vt:lpstr>sky</vt:lpstr>
      <vt:lpstr>1_Default Design</vt:lpstr>
      <vt:lpstr>Virtual Skeleton Identification</vt:lpstr>
      <vt:lpstr>PowerPoint Presentation</vt:lpstr>
      <vt:lpstr>GENDER</vt:lpstr>
      <vt:lpstr>PowerPoint Presentation</vt:lpstr>
      <vt:lpstr>PowerPoint Presentation</vt:lpstr>
      <vt:lpstr>Angle of Ischium (sub-pubic angle): Male = Less than 90°  Female = More than 90 </vt:lpstr>
      <vt:lpstr>Sacral Tilt: Male: Tilted forward Female: Tilted backward</vt:lpstr>
      <vt:lpstr>Ilium spread: Male: Lesser Female: Greater</vt:lpstr>
      <vt:lpstr>Pelvic Outlet: Male = Narrow  Female = Wide</vt:lpstr>
      <vt:lpstr>Practice: Pelvis #1</vt:lpstr>
      <vt:lpstr>Practice: Pelvis #2</vt:lpstr>
      <vt:lpstr>PowerPoint Presentation</vt:lpstr>
      <vt:lpstr>PowerPoint Presentation</vt:lpstr>
      <vt:lpstr>PowerPoint Presentation</vt:lpstr>
      <vt:lpstr>Practice Skull #1</vt:lpstr>
      <vt:lpstr>Practice Skull #2</vt:lpstr>
      <vt:lpstr>RACE/ ETHNIC BACKGROUND</vt:lpstr>
      <vt:lpstr>PowerPoint Presentation</vt:lpstr>
      <vt:lpstr>The incisors</vt:lpstr>
      <vt:lpstr>PowerPoint Presentation</vt:lpstr>
      <vt:lpstr>PowerPoint Presentation</vt:lpstr>
      <vt:lpstr>PowerPoint Presentation</vt:lpstr>
      <vt:lpstr>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HEIGHT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Skeleton Identification</dc:title>
  <dc:creator>Dan</dc:creator>
  <cp:lastModifiedBy>Kara Harris</cp:lastModifiedBy>
  <cp:revision>2</cp:revision>
  <dcterms:created xsi:type="dcterms:W3CDTF">2012-08-06T21:37:51Z</dcterms:created>
  <dcterms:modified xsi:type="dcterms:W3CDTF">2020-11-12T14:00:32Z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0x0101000DDC8281CB00BD438BD1B3106515BC45</vt:lpwstr>
  </property>
</Properties>
</file>