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  <p:sldMasterId id="2147483661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embeddedFontLst>
    <p:embeddedFont>
      <p:font typeface="Century Schoolbook" panose="02040604050505020304" pitchFamily="18" charset="0"/>
      <p:regular r:id="rId27"/>
      <p:bold r:id="rId28"/>
      <p:italic r:id="rId29"/>
      <p:boldItalic r:id="rId30"/>
    </p:embeddedFont>
    <p:embeddedFont>
      <p:font typeface="Erica One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F5D869-1C29-4CF2-985D-8515E436F680}">
  <a:tblStyle styleId="{3AF5D869-1C29-4CF2-985D-8515E436F6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>
      <p:cViewPr varScale="1">
        <p:scale>
          <a:sx n="63" d="100"/>
          <a:sy n="63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>
            <a:spLocks noGrp="1"/>
          </p:cNvSpPr>
          <p:nvPr>
            <p:ph type="pic" idx="2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http://f5wil1pmf6r3311dr15lz7vy.wpengine.netdna-cdn.com/wp-content/uploads/2015/10/investigating-time-of-death-using-a-novel-high-resolution-orbitrap-based-gc-msms-system1-960x540.jpg"/>
          <p:cNvPicPr preferRelativeResize="0"/>
          <p:nvPr/>
        </p:nvPicPr>
        <p:blipFill rotWithShape="1">
          <a:blip r:embed="rId3">
            <a:alphaModFix/>
          </a:blip>
          <a:srcRect l="13613"/>
          <a:stretch/>
        </p:blipFill>
        <p:spPr>
          <a:xfrm>
            <a:off x="0" y="20637"/>
            <a:ext cx="9144000" cy="68373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 descr="https://thumbs.dreamstime.com/t/hourglass-time-banner-background-format-wood-545330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4062" y="0"/>
            <a:ext cx="4611687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 descr="https://thumbs.dreamstime.com/t/hourglass-time-banner-background-format-wood-5453301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61327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ctrTitle"/>
          </p:nvPr>
        </p:nvSpPr>
        <p:spPr>
          <a:xfrm>
            <a:off x="914400" y="41275"/>
            <a:ext cx="7620000" cy="1265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Erica One"/>
              <a:buNone/>
            </a:pPr>
            <a:r>
              <a:rPr lang="en-US" sz="8000" b="0" i="0" u="none">
                <a:solidFill>
                  <a:schemeClr val="dk2"/>
                </a:solidFill>
                <a:latin typeface="Erica One"/>
                <a:ea typeface="Erica One"/>
                <a:cs typeface="Erica One"/>
                <a:sym typeface="Erica One"/>
              </a:rPr>
              <a:t>Time of Death</a:t>
            </a:r>
            <a:endParaRPr/>
          </a:p>
        </p:txBody>
      </p:sp>
      <p:pic>
        <p:nvPicPr>
          <p:cNvPr id="104" name="Google Shape;104;p15" descr="deat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4265612"/>
            <a:ext cx="6172200" cy="2592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/>
        </p:nvSpPr>
        <p:spPr>
          <a:xfrm>
            <a:off x="127000" y="304800"/>
            <a:ext cx="8991600" cy="641350"/>
          </a:xfrm>
          <a:prstGeom prst="rect">
            <a:avLst/>
          </a:prstGeom>
          <a:solidFill>
            <a:srgbClr val="9C9CD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Rigor Mortis</a:t>
            </a:r>
            <a:endParaRPr/>
          </a:p>
        </p:txBody>
      </p:sp>
      <p:pic>
        <p:nvPicPr>
          <p:cNvPr id="171" name="Google Shape;171;p24" descr="0006"/>
          <p:cNvPicPr preferRelativeResize="0"/>
          <p:nvPr/>
        </p:nvPicPr>
        <p:blipFill rotWithShape="1">
          <a:blip r:embed="rId3">
            <a:alphaModFix/>
          </a:blip>
          <a:srcRect t="16682"/>
          <a:stretch/>
        </p:blipFill>
        <p:spPr>
          <a:xfrm>
            <a:off x="152400" y="1524000"/>
            <a:ext cx="8755062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2209800"/>
            <a:ext cx="4668837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609600"/>
            <a:ext cx="3800475" cy="56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52400"/>
            <a:ext cx="8686800" cy="65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04800"/>
            <a:ext cx="8839200" cy="637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4597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Factors affecting Rigor Mortis</a:t>
            </a:r>
            <a:endParaRPr/>
          </a:p>
        </p:txBody>
      </p:sp>
      <p:graphicFrame>
        <p:nvGraphicFramePr>
          <p:cNvPr id="193" name="Google Shape;193;p28"/>
          <p:cNvGraphicFramePr/>
          <p:nvPr/>
        </p:nvGraphicFramePr>
        <p:xfrm>
          <a:off x="0" y="1295400"/>
          <a:ext cx="9143975" cy="5590755"/>
        </p:xfrm>
        <a:graphic>
          <a:graphicData uri="http://schemas.openxmlformats.org/drawingml/2006/table">
            <a:tbl>
              <a:tblPr>
                <a:noFill/>
                <a:tableStyleId>{3AF5D869-1C29-4CF2-985D-8515E436F680}</a:tableStyleId>
              </a:tblPr>
              <a:tblGrid>
                <a:gridCol w="21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4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4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i="0" u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Factors affecting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Rigor mortis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i="0" u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Event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i="0" u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Effect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i="0" u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Circumstances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825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i="0" u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Temperature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Warm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Accelerate 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Slower onset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Cold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A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30A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Slows</a:t>
                      </a: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A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Faster onset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A3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85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i="0" u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Activity Before Death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Anaerobic Exercise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Accelerate 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Buildup of lactic acid and heat; accelerates rigor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Sleep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30A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Slows</a:t>
                      </a: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0" u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Fully oxygenated muscles slow down rigor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2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i="0" u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Body fat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Obese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30A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Slows</a:t>
                      </a: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Fat stores oxygen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Thin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A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Accelerate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0" u="non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A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Body loses more oxygen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A3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09675">
                <a:tc gridSpan="4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/>
        </p:nvSpPr>
        <p:spPr>
          <a:xfrm>
            <a:off x="0" y="1162050"/>
            <a:ext cx="9067800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Pooling or settling of blood in tissues after death</a:t>
            </a:r>
            <a:endParaRPr/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Begins 2 hours after death becomes permanent after 8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Livor mortis can Determine Time of Death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Within 2-8 hours, can press skin and color disappears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–"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Blanching 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Thumb pressure indicates that the lividity is not fully fixed</a:t>
            </a:r>
            <a:endParaRPr/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Reveal the position of the corpse within first 8 hours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on back, blood will pool along backside</a:t>
            </a:r>
            <a:endParaRPr/>
          </a:p>
          <a:p>
            <a:pPr marL="742950" marR="0" lvl="1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Reveal if the body was moved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9"/>
          <p:cNvSpPr txBox="1">
            <a:spLocks noGrp="1"/>
          </p:cNvSpPr>
          <p:nvPr>
            <p:ph type="title"/>
          </p:nvPr>
        </p:nvSpPr>
        <p:spPr>
          <a:xfrm>
            <a:off x="4953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Livor mortis</a:t>
            </a:r>
            <a:endParaRPr/>
          </a:p>
        </p:txBody>
      </p:sp>
      <p:pic>
        <p:nvPicPr>
          <p:cNvPr id="200" name="Google Shape;20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4187" y="4724400"/>
            <a:ext cx="3286125" cy="1863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1" name="Google Shape;201;p29"/>
          <p:cNvPicPr preferRelativeResize="0"/>
          <p:nvPr/>
        </p:nvPicPr>
        <p:blipFill rotWithShape="1">
          <a:blip r:embed="rId4">
            <a:alphaModFix/>
          </a:blip>
          <a:srcRect t="29457" b="8781"/>
          <a:stretch/>
        </p:blipFill>
        <p:spPr>
          <a:xfrm>
            <a:off x="468312" y="5516562"/>
            <a:ext cx="4627562" cy="1071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>
            <a:spLocks noGrp="1"/>
          </p:cNvSpPr>
          <p:nvPr>
            <p:ph type="title"/>
          </p:nvPr>
        </p:nvSpPr>
        <p:spPr>
          <a:xfrm>
            <a:off x="490537" y="317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1" i="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Blanching</a:t>
            </a:r>
            <a:endParaRPr/>
          </a:p>
        </p:txBody>
      </p:sp>
      <p:pic>
        <p:nvPicPr>
          <p:cNvPr id="207" name="Google Shape;207;p30" descr="1603817-1607640-1680032-1706023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5972" r="-5973"/>
          <a:stretch/>
        </p:blipFill>
        <p:spPr>
          <a:xfrm>
            <a:off x="228600" y="1524000"/>
            <a:ext cx="8751887" cy="5202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Livor Mortis </a:t>
            </a:r>
            <a:endParaRPr/>
          </a:p>
        </p:txBody>
      </p:sp>
      <p:pic>
        <p:nvPicPr>
          <p:cNvPr id="213" name="Google Shape;213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375" y="1828800"/>
            <a:ext cx="4492625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1828800"/>
            <a:ext cx="4346575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title"/>
          </p:nvPr>
        </p:nvSpPr>
        <p:spPr>
          <a:xfrm>
            <a:off x="457200" y="25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Livor Mortis</a:t>
            </a:r>
            <a:endParaRPr/>
          </a:p>
        </p:txBody>
      </p:sp>
      <p:pic>
        <p:nvPicPr>
          <p:cNvPr id="220" name="Google Shape;220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1206500"/>
            <a:ext cx="3581400" cy="54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400" y="1206500"/>
            <a:ext cx="3365500" cy="5526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838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Clouding of the Cornea</a:t>
            </a:r>
            <a:endParaRPr/>
          </a:p>
        </p:txBody>
      </p:sp>
      <p:sp>
        <p:nvSpPr>
          <p:cNvPr id="227" name="Google Shape;227;p33"/>
          <p:cNvSpPr txBox="1">
            <a:spLocks noGrp="1"/>
          </p:cNvSpPr>
          <p:nvPr>
            <p:ph type="body" idx="1"/>
          </p:nvPr>
        </p:nvSpPr>
        <p:spPr>
          <a:xfrm>
            <a:off x="1587" y="1147762"/>
            <a:ext cx="9142412" cy="452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Cornea is the clear covering of your eyes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Becomes cloudy and opaque after death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Takes only 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 hours </a:t>
            </a:r>
            <a:r>
              <a:rPr lang="en-US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 death if eyes are 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open</a:t>
            </a:r>
            <a:r>
              <a:rPr lang="en-US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at death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takes 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24 hours </a:t>
            </a:r>
            <a:r>
              <a:rPr lang="en-US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eyes are 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closed</a:t>
            </a:r>
            <a:r>
              <a:rPr lang="en-US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at death</a:t>
            </a:r>
            <a:endParaRPr/>
          </a:p>
        </p:txBody>
      </p:sp>
      <p:pic>
        <p:nvPicPr>
          <p:cNvPr id="228" name="Google Shape;228;p33" descr="http://www.nkcf.org/images/stories/cornea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" y="3619500"/>
            <a:ext cx="4591050" cy="3217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3" descr="http://img.medscape.com/pi/emed/ckb/ophthalmology/1189694-1197148-1324t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400" y="3941762"/>
            <a:ext cx="386715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Importance of TOD</a:t>
            </a:r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body" idx="1"/>
          </p:nvPr>
        </p:nvSpPr>
        <p:spPr>
          <a:xfrm>
            <a:off x="0" y="1649412"/>
            <a:ext cx="50292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4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question at most murder scenes: "How </a:t>
            </a:r>
            <a:r>
              <a:rPr lang="en-US" sz="24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has this person been dead?“</a:t>
            </a:r>
            <a:endParaRPr/>
          </a:p>
          <a:p>
            <a:pPr marL="342900" marR="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It's crucial to know </a:t>
            </a:r>
            <a:r>
              <a:rPr lang="en-US" sz="24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crime was committed.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can help </a:t>
            </a:r>
            <a:r>
              <a:rPr lang="en-US" sz="24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narrow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search for a suspect or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can help rule out potential suspects who had alibis at the time the victim was killed. </a:t>
            </a:r>
            <a:endParaRPr/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16" descr="Syfy time death hand mel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3175" y="4125912"/>
            <a:ext cx="3908425" cy="21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1312862"/>
            <a:ext cx="3897312" cy="264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title"/>
          </p:nvPr>
        </p:nvSpPr>
        <p:spPr>
          <a:xfrm>
            <a:off x="438150" y="-25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838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Stomach Contents</a:t>
            </a:r>
            <a:endParaRPr/>
          </a:p>
        </p:txBody>
      </p:sp>
      <p:sp>
        <p:nvSpPr>
          <p:cNvPr id="235" name="Google Shape;235;p34"/>
          <p:cNvSpPr txBox="1">
            <a:spLocks noGrp="1"/>
          </p:cNvSpPr>
          <p:nvPr>
            <p:ph type="body" idx="1"/>
          </p:nvPr>
        </p:nvSpPr>
        <p:spPr>
          <a:xfrm>
            <a:off x="0" y="1136650"/>
            <a:ext cx="9140825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Food flows from </a:t>
            </a:r>
            <a:r>
              <a:rPr lang="en-US" sz="2600" b="0" i="1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stomach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n-US" sz="2600" b="0" i="1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small intestine</a:t>
            </a:r>
            <a:r>
              <a:rPr lang="en-US" sz="2600" b="0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2600" b="0" i="1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large intestine</a:t>
            </a:r>
            <a:r>
              <a:rPr lang="en-US" sz="26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before leaving the body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there is undigested food in the </a:t>
            </a:r>
            <a:r>
              <a:rPr lang="en-US" sz="2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stomach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death occurred </a:t>
            </a:r>
            <a:r>
              <a:rPr lang="en-US" sz="2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0 to 2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hours after the meal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there is undigested food in the </a:t>
            </a:r>
            <a:r>
              <a:rPr lang="en-US" sz="2600" b="1" i="0" u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small intestine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but not </a:t>
            </a:r>
            <a:r>
              <a:rPr lang="en-US" sz="26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stomach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death occurred </a:t>
            </a:r>
            <a:r>
              <a:rPr lang="en-US" sz="2600" b="1" i="0" u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4 to 6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hours after meal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there is food in the </a:t>
            </a:r>
            <a:r>
              <a:rPr lang="en-US" sz="26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large intestine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but not the </a:t>
            </a:r>
            <a:r>
              <a:rPr lang="en-US" sz="26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intestine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-US" sz="26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stomach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death occurred </a:t>
            </a:r>
            <a:r>
              <a:rPr lang="en-US" sz="26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12+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hours</a:t>
            </a:r>
            <a:endParaRPr/>
          </a:p>
        </p:txBody>
      </p:sp>
      <p:pic>
        <p:nvPicPr>
          <p:cNvPr id="236" name="Google Shape;236;p34" descr="http://www.oceanwideimages.com/images/6952/large/great-white-shark-24M2695-09.jpg"/>
          <p:cNvPicPr preferRelativeResize="0"/>
          <p:nvPr/>
        </p:nvPicPr>
        <p:blipFill rotWithShape="1">
          <a:blip r:embed="rId3">
            <a:alphaModFix/>
          </a:blip>
          <a:srcRect t="10810" b="11350"/>
          <a:stretch/>
        </p:blipFill>
        <p:spPr>
          <a:xfrm>
            <a:off x="438150" y="4668837"/>
            <a:ext cx="403860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4" descr="http://heavyeditorial.files.wordpress.com/2012/08/shark-and-body.jpg?quality=65&amp;strip=all&amp;w=780"/>
          <p:cNvPicPr preferRelativeResize="0"/>
          <p:nvPr/>
        </p:nvPicPr>
        <p:blipFill rotWithShape="1">
          <a:blip r:embed="rId4">
            <a:alphaModFix/>
          </a:blip>
          <a:srcRect t="14248"/>
          <a:stretch/>
        </p:blipFill>
        <p:spPr>
          <a:xfrm>
            <a:off x="5105400" y="4633912"/>
            <a:ext cx="3459162" cy="2224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Food Contents Example</a:t>
            </a:r>
            <a:endParaRPr/>
          </a:p>
        </p:txBody>
      </p:sp>
      <p:sp>
        <p:nvSpPr>
          <p:cNvPr id="243" name="Google Shape;243;p35"/>
          <p:cNvSpPr txBox="1">
            <a:spLocks noGrp="1"/>
          </p:cNvSpPr>
          <p:nvPr>
            <p:ph type="body" idx="1"/>
          </p:nvPr>
        </p:nvSpPr>
        <p:spPr>
          <a:xfrm>
            <a:off x="95250" y="1676400"/>
            <a:ext cx="4495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533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Example – </a:t>
            </a:r>
            <a:endParaRPr/>
          </a:p>
          <a:p>
            <a:pPr marL="533400" marR="0" lvl="0" indent="-5334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Determine the time of death from the last meal if food is found in the small intestine</a:t>
            </a:r>
            <a:endParaRPr/>
          </a:p>
          <a:p>
            <a:pPr marL="533400" marR="0" lvl="0" indent="-5334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0" indent="-5334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Answer:  </a:t>
            </a: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Death occurred 4 - 6 hours after the last meal </a:t>
            </a:r>
            <a:endParaRPr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35" descr="http://3.bp.blogspot.com/-_fwErLHV_ic/ToLVTKkCKiI/AAAAAAAAABE/LP1IF-Mq0BM/s1600/Small_intestine_II_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0200" y="15240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5" descr="man waving whale wacky inflatab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0625" y="4191000"/>
            <a:ext cx="3867150" cy="217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>
            <a:spLocks noGrp="1"/>
          </p:cNvSpPr>
          <p:nvPr>
            <p:ph type="title"/>
          </p:nvPr>
        </p:nvSpPr>
        <p:spPr>
          <a:xfrm>
            <a:off x="22225" y="9525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Summary of Factors</a:t>
            </a:r>
            <a:endParaRPr/>
          </a:p>
        </p:txBody>
      </p:sp>
      <p:graphicFrame>
        <p:nvGraphicFramePr>
          <p:cNvPr id="251" name="Google Shape;251;p36"/>
          <p:cNvGraphicFramePr/>
          <p:nvPr/>
        </p:nvGraphicFramePr>
        <p:xfrm>
          <a:off x="4267200" y="1752600"/>
          <a:ext cx="4114800" cy="4960668"/>
        </p:xfrm>
        <a:graphic>
          <a:graphicData uri="http://schemas.openxmlformats.org/drawingml/2006/table">
            <a:tbl>
              <a:tblPr>
                <a:noFill/>
                <a:tableStyleId>{3AF5D869-1C29-4CF2-985D-8515E436F680}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2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Oxygen supply restricted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Cold temperature (&lt;10°C; decay will cease below 0°C) 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Dry atmosphere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Absence of invertebrate detritivores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Wasp, ant and other invertebrate predator feeding on detritivores 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Inability of detritivores to gain access to all or part of the corpse 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Intense burning resulting in tissues becoming</a:t>
                      </a:r>
                      <a:r>
                        <a:rPr lang="en-US" sz="1100" b="0" i="0" u="none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 c</a:t>
                      </a: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arbonized and drying out.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Burial on land or underwater (rate of decay declines with increasing depth) 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Body suspended above ground (e.g. hanging) 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Formation of adipocere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>
                        <a:solidFill>
                          <a:srgbClr val="000000"/>
                        </a:solidFill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68575" marR="68575" marT="91450" marB="914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2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Mummification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5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Embalming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252" name="Google Shape;252;p36"/>
          <p:cNvGraphicFramePr/>
          <p:nvPr/>
        </p:nvGraphicFramePr>
        <p:xfrm>
          <a:off x="381000" y="1752600"/>
          <a:ext cx="3886200" cy="4894227"/>
        </p:xfrm>
        <a:graphic>
          <a:graphicData uri="http://schemas.openxmlformats.org/drawingml/2006/table">
            <a:tbl>
              <a:tblPr>
                <a:noFill/>
                <a:tableStyleId>{3AF5D869-1C29-4CF2-985D-8515E436F680}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Oxygen supply not restricted 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FF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Warm temperature (15-37°C)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FF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Humid atmosphere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FF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Presence of invertebrate detritivores (e.g. blowfly larvae) 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FF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Wasp, ant and other invertebrate predators feeding on corpse 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FF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Wounds permitting invertebrates easier access to internal body tissues 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FF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Surface burning causing skin to crack and thereby allowing easier access of invertebrates and oxygen to internal tissues 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FF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Obesity 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FF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Suffering from septicemia or myiasis before death 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FF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Body exposed to the environment above ground 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FF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5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Schoolbook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Body resting on soil</a:t>
                      </a:r>
                      <a:endParaRPr/>
                    </a:p>
                  </a:txBody>
                  <a:tcPr marL="68575" marR="68575" marT="91450" marB="9145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FF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53" name="Google Shape;253;p36"/>
          <p:cNvSpPr txBox="1"/>
          <p:nvPr/>
        </p:nvSpPr>
        <p:spPr>
          <a:xfrm>
            <a:off x="381000" y="1371600"/>
            <a:ext cx="3886200" cy="381000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PROMOTING DECAY</a:t>
            </a:r>
            <a:endParaRPr/>
          </a:p>
        </p:txBody>
      </p:sp>
      <p:sp>
        <p:nvSpPr>
          <p:cNvPr id="254" name="Google Shape;254;p36"/>
          <p:cNvSpPr txBox="1"/>
          <p:nvPr/>
        </p:nvSpPr>
        <p:spPr>
          <a:xfrm>
            <a:off x="4267200" y="1371600"/>
            <a:ext cx="4114800" cy="3810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DELAYING DECAY</a:t>
            </a:r>
            <a:endParaRPr/>
          </a:p>
        </p:txBody>
      </p:sp>
      <p:cxnSp>
        <p:nvCxnSpPr>
          <p:cNvPr id="255" name="Google Shape;255;p36"/>
          <p:cNvCxnSpPr/>
          <p:nvPr/>
        </p:nvCxnSpPr>
        <p:spPr>
          <a:xfrm rot="5400000">
            <a:off x="1714500" y="3924300"/>
            <a:ext cx="510540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56" name="Google Shape;256;p36"/>
          <p:cNvCxnSpPr/>
          <p:nvPr/>
        </p:nvCxnSpPr>
        <p:spPr>
          <a:xfrm rot="5400000">
            <a:off x="-2171700" y="3924300"/>
            <a:ext cx="510540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57" name="Google Shape;257;p36"/>
          <p:cNvCxnSpPr/>
          <p:nvPr/>
        </p:nvCxnSpPr>
        <p:spPr>
          <a:xfrm>
            <a:off x="381000" y="1371600"/>
            <a:ext cx="800100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58" name="Google Shape;258;p36"/>
          <p:cNvCxnSpPr/>
          <p:nvPr/>
        </p:nvCxnSpPr>
        <p:spPr>
          <a:xfrm rot="10800000">
            <a:off x="381000" y="6477000"/>
            <a:ext cx="800100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59" name="Google Shape;259;p36"/>
          <p:cNvCxnSpPr/>
          <p:nvPr/>
        </p:nvCxnSpPr>
        <p:spPr>
          <a:xfrm rot="5400000">
            <a:off x="5829300" y="3924300"/>
            <a:ext cx="510540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Postmortem Time Interval</a:t>
            </a:r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1"/>
          </p:nvPr>
        </p:nvSpPr>
        <p:spPr>
          <a:xfrm>
            <a:off x="0" y="1295400"/>
            <a:ext cx="54864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postmortem interval is the time since death (</a:t>
            </a:r>
            <a:r>
              <a:rPr lang="en-US" sz="24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long has this person been dead?)</a:t>
            </a:r>
            <a:endParaRPr/>
          </a:p>
          <a:p>
            <a:pPr marL="0" marR="0" lvl="0" indent="-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Arial"/>
              <a:buChar char="•"/>
            </a:pPr>
            <a:r>
              <a:rPr lang="en-US" sz="24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What Time Did the Person Die?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Best estimate; offered with a reasonable degree of medical and scientific certainty.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Impossible to be 100% accurate.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UNLESS a witness (who doesn’t lie) is present at the time of death, it generally is an estimate of time (2-4 hour window is the usual).</a:t>
            </a:r>
            <a:endParaRPr/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/>
          </a:blip>
          <a:srcRect l="18333" r="25833"/>
          <a:stretch/>
        </p:blipFill>
        <p:spPr>
          <a:xfrm>
            <a:off x="5376862" y="3557587"/>
            <a:ext cx="3624262" cy="30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 descr="season 2 true detective shh silence be quie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0037" y="1398587"/>
            <a:ext cx="3511550" cy="1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420687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Estimating Time of Death</a:t>
            </a:r>
            <a:endParaRPr/>
          </a:p>
        </p:txBody>
      </p:sp>
      <p:sp>
        <p:nvSpPr>
          <p:cNvPr id="126" name="Google Shape;126;p18"/>
          <p:cNvSpPr txBox="1"/>
          <p:nvPr/>
        </p:nvSpPr>
        <p:spPr>
          <a:xfrm>
            <a:off x="-76200" y="1117600"/>
            <a:ext cx="6324600" cy="569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Rigor mortis</a:t>
            </a:r>
            <a:endParaRPr dirty="0"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Livor mortis: (Lividity) </a:t>
            </a:r>
            <a:endParaRPr dirty="0"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Algor mortis: Body Core Temperature</a:t>
            </a:r>
            <a:endParaRPr dirty="0"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Potassium levels + Clouding of the cornea</a:t>
            </a:r>
            <a:endParaRPr dirty="0"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Stomach Contents</a:t>
            </a:r>
            <a:endParaRPr dirty="0"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Evidence 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Decomposition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</a:t>
            </a:r>
            <a:endParaRPr dirty="0"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Presence/absence of purge fluids</a:t>
            </a:r>
            <a:endParaRPr dirty="0"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Drying of the tissue </a:t>
            </a:r>
            <a:endParaRPr dirty="0"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Insect Larval Instars</a:t>
            </a:r>
            <a:endParaRPr dirty="0"/>
          </a:p>
        </p:txBody>
      </p:sp>
      <p:pic>
        <p:nvPicPr>
          <p:cNvPr id="127" name="Google Shape;127;p18" descr="https://s-media-cache-ak0.pinimg.com/736x/e9/08/1c/e9081cef0f019ae5e69a16258abc76ad.jpg"/>
          <p:cNvPicPr preferRelativeResize="0"/>
          <p:nvPr/>
        </p:nvPicPr>
        <p:blipFill rotWithShape="1">
          <a:blip r:embed="rId3">
            <a:alphaModFix/>
          </a:blip>
          <a:srcRect l="14162" r="3688"/>
          <a:stretch/>
        </p:blipFill>
        <p:spPr>
          <a:xfrm>
            <a:off x="6348412" y="1366837"/>
            <a:ext cx="2551112" cy="5334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471487" y="381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 sz="40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Algor Mortis</a:t>
            </a:r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"/>
          </p:nvPr>
        </p:nvSpPr>
        <p:spPr>
          <a:xfrm>
            <a:off x="228600" y="1524000"/>
            <a:ext cx="54864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8C93"/>
              </a:buClr>
              <a:buSzPts val="2600"/>
              <a:buFont typeface="Arial"/>
              <a:buChar char="•"/>
            </a:pPr>
            <a:r>
              <a:rPr lang="en-US" sz="2600" b="1" i="0" u="none">
                <a:solidFill>
                  <a:srgbClr val="3C8C93"/>
                </a:solidFill>
                <a:latin typeface="Arial"/>
                <a:ea typeface="Arial"/>
                <a:cs typeface="Arial"/>
                <a:sym typeface="Arial"/>
              </a:rPr>
              <a:t>Uses body temperature to determine time of death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 body temperature is 98.6</a:t>
            </a:r>
            <a:r>
              <a:rPr lang="en-US" sz="2600" b="0" i="0" u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body loses heat at a rate of </a:t>
            </a:r>
            <a:r>
              <a:rPr lang="en-US" sz="26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1.4</a:t>
            </a:r>
            <a:r>
              <a:rPr lang="en-US" sz="2600" b="1" i="0" u="none" baseline="30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26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 hour until the ambient temperature is reached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rgbClr val="3C8C93"/>
              </a:buClr>
              <a:buSzPts val="2600"/>
              <a:buFont typeface="Arial"/>
              <a:buChar char="–"/>
            </a:pPr>
            <a:r>
              <a:rPr lang="en-US" sz="2600" b="0" i="1" u="none" strike="noStrike" cap="none">
                <a:solidFill>
                  <a:srgbClr val="3C8C93"/>
                </a:solidFill>
                <a:latin typeface="Arial"/>
                <a:ea typeface="Arial"/>
                <a:cs typeface="Arial"/>
                <a:sym typeface="Arial"/>
              </a:rPr>
              <a:t>Rate varies according to environmental temperature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Once ambient temperature is reached, you cannot use this method to determine time of death ~</a:t>
            </a:r>
            <a:r>
              <a:rPr lang="en-US" sz="26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 hours</a:t>
            </a:r>
            <a:endParaRPr/>
          </a:p>
          <a:p>
            <a:pPr marL="342900" marR="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1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19" descr="http://www.cartoonmovement.com/depot/cartoons/2013/03/25/time_on_death_row___tomas.jpeg"/>
          <p:cNvPicPr preferRelativeResize="0"/>
          <p:nvPr/>
        </p:nvPicPr>
        <p:blipFill rotWithShape="1">
          <a:blip r:embed="rId3">
            <a:alphaModFix/>
          </a:blip>
          <a:srcRect l="11213" r="12534" b="5095"/>
          <a:stretch/>
        </p:blipFill>
        <p:spPr>
          <a:xfrm>
            <a:off x="6096000" y="1600200"/>
            <a:ext cx="2779712" cy="4953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473075" y="142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 sz="40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TOD Temp Calculations</a:t>
            </a:r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57150" y="1320800"/>
            <a:ext cx="908685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 body temperature is 98.6</a:t>
            </a:r>
            <a:r>
              <a:rPr lang="en-US" sz="3200" b="0" i="0" u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Loss of body temperature at rate of </a:t>
            </a:r>
            <a:r>
              <a:rPr lang="en-US" sz="32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1.4 </a:t>
            </a:r>
            <a:r>
              <a:rPr lang="en-US" sz="3200" b="0" i="0" u="none" baseline="30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32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F/hour 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the </a:t>
            </a:r>
            <a:r>
              <a:rPr lang="en-US" sz="32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first 12 hours   </a:t>
            </a:r>
            <a:endParaRPr sz="3200" b="0" i="0" u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B6BCF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rgbClr val="6B6BCF"/>
                </a:solidFill>
                <a:latin typeface="Arial"/>
                <a:ea typeface="Arial"/>
                <a:cs typeface="Arial"/>
                <a:sym typeface="Arial"/>
              </a:rPr>
              <a:t>After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first 12 hours at a rate of </a:t>
            </a:r>
            <a:r>
              <a:rPr lang="en-US" sz="3200" b="1" i="0" u="none">
                <a:solidFill>
                  <a:srgbClr val="6B6BCF"/>
                </a:solidFill>
                <a:latin typeface="Arial"/>
                <a:ea typeface="Arial"/>
                <a:cs typeface="Arial"/>
                <a:sym typeface="Arial"/>
              </a:rPr>
              <a:t>0.7 </a:t>
            </a:r>
            <a:r>
              <a:rPr lang="en-US" sz="3200" b="1" i="0" u="none" baseline="30000">
                <a:solidFill>
                  <a:srgbClr val="6B6BC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3200" b="1" i="0" u="none">
                <a:solidFill>
                  <a:srgbClr val="6B6BCF"/>
                </a:solidFill>
                <a:latin typeface="Arial"/>
                <a:ea typeface="Arial"/>
                <a:cs typeface="Arial"/>
                <a:sym typeface="Arial"/>
              </a:rPr>
              <a:t>F/hour </a:t>
            </a:r>
            <a:endParaRPr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>
              <a:solidFill>
                <a:srgbClr val="6B6B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7" y="4038600"/>
            <a:ext cx="7496175" cy="111442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42" name="Google Shape;142;p20" descr="http://i534.photobucket.com/albums/ee342/d4v3_12345/Skulls-banne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75" y="6000750"/>
            <a:ext cx="914400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4597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Factors affecting Algor Mortis</a:t>
            </a:r>
            <a:endParaRPr/>
          </a:p>
        </p:txBody>
      </p:sp>
      <p:graphicFrame>
        <p:nvGraphicFramePr>
          <p:cNvPr id="148" name="Google Shape;148;p21"/>
          <p:cNvGraphicFramePr/>
          <p:nvPr/>
        </p:nvGraphicFramePr>
        <p:xfrm>
          <a:off x="0" y="1295400"/>
          <a:ext cx="9143975" cy="5440275"/>
        </p:xfrm>
        <a:graphic>
          <a:graphicData uri="http://schemas.openxmlformats.org/drawingml/2006/table">
            <a:tbl>
              <a:tblPr>
                <a:noFill/>
                <a:tableStyleId>{3AF5D869-1C29-4CF2-985D-8515E436F680}</a:tableStyleId>
              </a:tblPr>
              <a:tblGrid>
                <a:gridCol w="21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4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4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Factors affecting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Algor mortis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Event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Effect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Circumstances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825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Temperature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Cold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Accelerate 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Lose heat faster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Warm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A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30A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Slows</a:t>
                      </a: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A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Lose heat slower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A3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Wind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Windy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Accelerate 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Faster heat loss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Calm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30A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Slows</a:t>
                      </a: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0" u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Slower heat loss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2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i="0" u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Body fat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Obese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30A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Slows</a:t>
                      </a: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Slow down heat loss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D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Thin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A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Accelerate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0" u="non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A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Speed up heat loss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A3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4825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i="0" u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Clothing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Clothed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30A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Slows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Slow down heat loss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4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Naked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Accelerate</a:t>
                      </a:r>
                      <a:endParaRPr/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Speed up heat loss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461962" y="301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US" sz="48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Rigor mortis</a:t>
            </a:r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body" idx="1"/>
          </p:nvPr>
        </p:nvSpPr>
        <p:spPr>
          <a:xfrm>
            <a:off x="74612" y="1233487"/>
            <a:ext cx="9005887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medical condition that occurs after death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Results in the shortening of muscle tissue and the stiffening of body parts 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Body stays in the position they are in when death occurs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Begins within </a:t>
            </a:r>
            <a:r>
              <a:rPr lang="en-US" sz="2400" b="1" i="0" u="none">
                <a:solidFill>
                  <a:srgbClr val="262673"/>
                </a:solidFill>
                <a:latin typeface="Arial"/>
                <a:ea typeface="Arial"/>
                <a:cs typeface="Arial"/>
                <a:sym typeface="Arial"/>
              </a:rPr>
              <a:t>12 hours </a:t>
            </a: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ends after </a:t>
            </a:r>
            <a:r>
              <a:rPr lang="en-US" sz="2400" b="1" i="0" u="none">
                <a:solidFill>
                  <a:srgbClr val="262673"/>
                </a:solidFill>
                <a:latin typeface="Arial"/>
                <a:ea typeface="Arial"/>
                <a:cs typeface="Arial"/>
                <a:sym typeface="Arial"/>
              </a:rPr>
              <a:t>48 hours</a:t>
            </a: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 48 hours, muscle cells begin to 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autolyze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22" descr="117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6200" y="4800600"/>
            <a:ext cx="1344612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 descr="eating_guinea_pigs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5108575"/>
            <a:ext cx="1989137" cy="14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 descr="harry potter harry potter and the prisoner of azkaban dementors harry potter 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4600" y="4137025"/>
            <a:ext cx="4495800" cy="241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0" y="127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Rigor Mortis Timeline</a:t>
            </a:r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1"/>
          </p:nvPr>
        </p:nvSpPr>
        <p:spPr>
          <a:xfrm>
            <a:off x="0" y="1295400"/>
            <a:ext cx="5943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1-4 hours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  Jaw and neck rigid, rest of body limp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~8 hours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 everything down to the legs is rigid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~12 hours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everything remains rigid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 hours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Jaw is limp, everything else is rigid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30-32 hours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everything but the legs are limp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 hours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entire body is limp (</a:t>
            </a:r>
            <a:r>
              <a:rPr lang="en-US" sz="26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rigidity</a:t>
            </a: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decomposition has begun</a:t>
            </a:r>
            <a:endParaRPr/>
          </a:p>
        </p:txBody>
      </p:sp>
      <p:pic>
        <p:nvPicPr>
          <p:cNvPr id="164" name="Google Shape;164;p23" descr="EVERYONE SHOULD HAVE THIS 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371600"/>
            <a:ext cx="2903537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 descr="Reward money: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1237" y="3721100"/>
            <a:ext cx="2908300" cy="29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931</Words>
  <Application>Microsoft Office PowerPoint</Application>
  <PresentationFormat>On-screen Show (4:3)</PresentationFormat>
  <Paragraphs>182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Erica One</vt:lpstr>
      <vt:lpstr>Arial</vt:lpstr>
      <vt:lpstr>Century Schoolbook</vt:lpstr>
      <vt:lpstr>Times New Roman</vt:lpstr>
      <vt:lpstr>Noto Sans Symbols</vt:lpstr>
      <vt:lpstr>1_Default Design</vt:lpstr>
      <vt:lpstr>2_Default Design</vt:lpstr>
      <vt:lpstr>Default Design</vt:lpstr>
      <vt:lpstr>Time of Death</vt:lpstr>
      <vt:lpstr>Importance of TOD</vt:lpstr>
      <vt:lpstr>Postmortem Time Interval</vt:lpstr>
      <vt:lpstr>Estimating Time of Death</vt:lpstr>
      <vt:lpstr>Algor Mortis</vt:lpstr>
      <vt:lpstr>TOD Temp Calculations</vt:lpstr>
      <vt:lpstr>Factors affecting Algor Mortis</vt:lpstr>
      <vt:lpstr>Rigor mortis</vt:lpstr>
      <vt:lpstr>Rigor Mortis Timeline</vt:lpstr>
      <vt:lpstr>PowerPoint Presentation</vt:lpstr>
      <vt:lpstr>PowerPoint Presentation</vt:lpstr>
      <vt:lpstr>PowerPoint Presentation</vt:lpstr>
      <vt:lpstr>PowerPoint Presentation</vt:lpstr>
      <vt:lpstr>Factors affecting Rigor Mortis</vt:lpstr>
      <vt:lpstr>Livor mortis</vt:lpstr>
      <vt:lpstr>Blanching</vt:lpstr>
      <vt:lpstr>Livor Mortis </vt:lpstr>
      <vt:lpstr>Livor Mortis</vt:lpstr>
      <vt:lpstr>Clouding of the Cornea</vt:lpstr>
      <vt:lpstr>Stomach Contents</vt:lpstr>
      <vt:lpstr>Food Contents Example</vt:lpstr>
      <vt:lpstr>Summary of Factors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of Death</dc:title>
  <dc:creator>Kara Harris</dc:creator>
  <cp:lastModifiedBy>Kara Harris</cp:lastModifiedBy>
  <cp:revision>3</cp:revision>
  <dcterms:modified xsi:type="dcterms:W3CDTF">2020-11-02T13:13:00Z</dcterms:modified>
</cp:coreProperties>
</file>