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subTitle" idx="1"/>
          </p:nvPr>
        </p:nvSpPr>
        <p:spPr>
          <a:xfrm>
            <a:off x="6553200" y="6400800"/>
            <a:ext cx="23622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000"/>
              <a:buFont typeface="Arial"/>
              <a:buNone/>
            </a:pPr>
            <a:r>
              <a:rPr lang="en-US" sz="1000" b="0" i="0" u="none" strike="noStrike" cap="none">
                <a:solidFill>
                  <a:schemeClr val="dk1"/>
                </a:solidFill>
                <a:latin typeface="Times New Roman"/>
                <a:ea typeface="Times New Roman"/>
                <a:cs typeface="Times New Roman"/>
                <a:sym typeface="Times New Roman"/>
              </a:rPr>
              <a:t>T. Trimpe 2009   http://sciencespot.net/</a:t>
            </a:r>
            <a:endParaRPr/>
          </a:p>
        </p:txBody>
      </p:sp>
      <p:pic>
        <p:nvPicPr>
          <p:cNvPr id="89" name="Google Shape;89;p13" descr="C:\Users\Tracy\AppData\Local\Microsoft\Windows\Temporary Internet Files\Content.IE5\R7YBRGGQ\MCj04380210000[1].png"/>
          <p:cNvPicPr preferRelativeResize="0"/>
          <p:nvPr/>
        </p:nvPicPr>
        <p:blipFill rotWithShape="1">
          <a:blip r:embed="rId3">
            <a:alphaModFix/>
          </a:blip>
          <a:srcRect t="13999" b="11998"/>
          <a:stretch/>
        </p:blipFill>
        <p:spPr>
          <a:xfrm>
            <a:off x="457200" y="3657600"/>
            <a:ext cx="3500437" cy="2590800"/>
          </a:xfrm>
          <a:prstGeom prst="rect">
            <a:avLst/>
          </a:prstGeom>
          <a:noFill/>
          <a:ln>
            <a:noFill/>
          </a:ln>
        </p:spPr>
      </p:pic>
      <p:sp>
        <p:nvSpPr>
          <p:cNvPr id="90" name="Google Shape;90;p13"/>
          <p:cNvSpPr/>
          <p:nvPr/>
        </p:nvSpPr>
        <p:spPr>
          <a:xfrm>
            <a:off x="304800" y="838200"/>
            <a:ext cx="8458200" cy="3111500"/>
          </a:xfrm>
          <a:prstGeom prst="rect">
            <a:avLst/>
          </a:prstGeom>
        </p:spPr>
        <p:txBody>
          <a:bodyPr>
            <a:prstTxWarp prst="textPlain">
              <a:avLst/>
            </a:prstTxWarp>
          </a:bodyPr>
          <a:lstStyle/>
          <a:p>
            <a:pPr lvl="0" algn="l"/>
            <a:r>
              <a:rPr b="0" i="0">
                <a:ln w="38100" cap="flat" cmpd="sng">
                  <a:solidFill>
                    <a:srgbClr val="000000"/>
                  </a:solidFill>
                  <a:prstDash val="solid"/>
                  <a:miter lim="800000"/>
                  <a:headEnd type="none" w="sm" len="sm"/>
                  <a:tailEnd type="none" w="sm" len="sm"/>
                </a:ln>
                <a:solidFill>
                  <a:srgbClr val="953735"/>
                </a:solidFill>
                <a:latin typeface="Corben;700"/>
              </a:rPr>
              <a:t>Forensic Entomology </a:t>
            </a:r>
          </a:p>
        </p:txBody>
      </p:sp>
      <p:sp>
        <p:nvSpPr>
          <p:cNvPr id="91" name="Google Shape;91;p13"/>
          <p:cNvSpPr/>
          <p:nvPr/>
        </p:nvSpPr>
        <p:spPr>
          <a:xfrm>
            <a:off x="3657600" y="3962400"/>
            <a:ext cx="4876800" cy="1524000"/>
          </a:xfrm>
          <a:prstGeom prst="rect">
            <a:avLst/>
          </a:prstGeom>
        </p:spPr>
        <p:txBody>
          <a:bodyPr>
            <a:prstTxWarp prst="textPlain">
              <a:avLst/>
            </a:prstTxWarp>
          </a:bodyPr>
          <a:lstStyle/>
          <a:p>
            <a:pPr lvl="0" algn="l"/>
            <a:r>
              <a:rPr b="0" i="0">
                <a:ln w="38100" cap="flat" cmpd="sng">
                  <a:solidFill>
                    <a:srgbClr val="000000"/>
                  </a:solidFill>
                  <a:prstDash val="solid"/>
                  <a:miter lim="800000"/>
                  <a:headEnd type="none" w="sm" len="sm"/>
                  <a:tailEnd type="none" w="sm" len="sm"/>
                </a:ln>
                <a:solidFill>
                  <a:srgbClr val="953735"/>
                </a:solidFill>
                <a:latin typeface="Corben;700"/>
              </a:rPr>
              <a:t>Insects as Evidence </a:t>
            </a:r>
          </a:p>
        </p:txBody>
      </p:sp>
      <p:sp>
        <p:nvSpPr>
          <p:cNvPr id="92" name="Google Shape;92;p13"/>
          <p:cNvSpPr txBox="1"/>
          <p:nvPr/>
        </p:nvSpPr>
        <p:spPr>
          <a:xfrm>
            <a:off x="142875" y="6135687"/>
            <a:ext cx="48768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Warning: Some material in this presentation and related videos may be too graphic for some people.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p:nvPr/>
        </p:nvSpPr>
        <p:spPr>
          <a:xfrm>
            <a:off x="0" y="0"/>
            <a:ext cx="9144000" cy="708025"/>
          </a:xfrm>
          <a:prstGeom prst="rect">
            <a:avLst/>
          </a:prstGeom>
          <a:solidFill>
            <a:srgbClr val="95373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strike="noStrike" cap="none">
                <a:solidFill>
                  <a:schemeClr val="lt1"/>
                </a:solidFill>
                <a:latin typeface="Times New Roman"/>
                <a:ea typeface="Times New Roman"/>
                <a:cs typeface="Times New Roman"/>
                <a:sym typeface="Times New Roman"/>
              </a:rPr>
              <a:t>What do they do?</a:t>
            </a:r>
            <a:endParaRPr/>
          </a:p>
        </p:txBody>
      </p:sp>
      <p:sp>
        <p:nvSpPr>
          <p:cNvPr id="98" name="Google Shape;98;p14"/>
          <p:cNvSpPr txBox="1"/>
          <p:nvPr/>
        </p:nvSpPr>
        <p:spPr>
          <a:xfrm>
            <a:off x="152400" y="914400"/>
            <a:ext cx="8763000" cy="42465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Forensic</a:t>
            </a:r>
            <a:r>
              <a:rPr lang="en-US" sz="2000" b="0" i="0" u="none" strike="noStrike" cap="none">
                <a:solidFill>
                  <a:schemeClr val="dk1"/>
                </a:solidFill>
                <a:latin typeface="Times New Roman"/>
                <a:ea typeface="Times New Roman"/>
                <a:cs typeface="Times New Roman"/>
                <a:sym typeface="Times New Roman"/>
              </a:rPr>
              <a:t> </a:t>
            </a:r>
            <a:r>
              <a:rPr lang="en-US" sz="2000" b="1" i="0" u="none" strike="noStrike" cap="none">
                <a:solidFill>
                  <a:schemeClr val="dk1"/>
                </a:solidFill>
                <a:latin typeface="Times New Roman"/>
                <a:ea typeface="Times New Roman"/>
                <a:cs typeface="Times New Roman"/>
                <a:sym typeface="Times New Roman"/>
              </a:rPr>
              <a:t>entomologists</a:t>
            </a:r>
            <a:r>
              <a:rPr lang="en-US" sz="2000" b="0" i="0" u="none" strike="noStrike" cap="none">
                <a:solidFill>
                  <a:schemeClr val="dk1"/>
                </a:solidFill>
                <a:latin typeface="Times New Roman"/>
                <a:ea typeface="Times New Roman"/>
                <a:cs typeface="Times New Roman"/>
                <a:sym typeface="Times New Roman"/>
              </a:rPr>
              <a:t> apply their knowledge of entomology to provide information for criminal investigations.</a:t>
            </a:r>
            <a:endParaRPr/>
          </a:p>
          <a:p>
            <a:pPr marL="0" marR="0" lvl="0" indent="0" algn="just"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000"/>
              <a:buFont typeface="Times New Roman"/>
              <a:buNone/>
            </a:pPr>
            <a:r>
              <a:rPr lang="en-US" sz="2000" b="1" i="0" u="sng" strike="noStrike" cap="none">
                <a:solidFill>
                  <a:schemeClr val="dk1"/>
                </a:solidFill>
                <a:latin typeface="Times New Roman"/>
                <a:ea typeface="Times New Roman"/>
                <a:cs typeface="Times New Roman"/>
                <a:sym typeface="Times New Roman"/>
              </a:rPr>
              <a:t>A forensic entomologist’s job may include</a:t>
            </a:r>
            <a:r>
              <a:rPr lang="en-US" sz="2000" b="1" i="0" u="none" strike="noStrike" cap="none">
                <a:solidFill>
                  <a:schemeClr val="dk1"/>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1270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Identification of insects at various stages of their life cycle, such as eggs, larva, and adults.</a:t>
            </a:r>
            <a:endParaRPr/>
          </a:p>
          <a:p>
            <a:pPr marL="0" marR="0" lvl="0" indent="0" algn="just"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Times New Roman"/>
              <a:ea typeface="Times New Roman"/>
              <a:cs typeface="Times New Roman"/>
              <a:sym typeface="Times New Roman"/>
            </a:endParaRPr>
          </a:p>
          <a:p>
            <a:pPr marL="0" marR="0" lvl="0" indent="-1270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Collection and preservation of insects as evidence.</a:t>
            </a:r>
            <a:endParaRPr/>
          </a:p>
          <a:p>
            <a:pPr marL="0" marR="0" lvl="0" indent="0" algn="just"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Times New Roman"/>
              <a:ea typeface="Times New Roman"/>
              <a:cs typeface="Times New Roman"/>
              <a:sym typeface="Times New Roman"/>
            </a:endParaRPr>
          </a:p>
          <a:p>
            <a:pPr marL="0" marR="0" lvl="0" indent="-1270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Determining an estimate for the postmortem interval or PMI (the time between death and the discovery of the body) using factors such as insect evidence, weather conditions, location and condition of the body, etc.</a:t>
            </a:r>
            <a:endParaRPr/>
          </a:p>
          <a:p>
            <a:pPr marL="0" marR="0" lvl="0" indent="0" algn="just"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Times New Roman"/>
              <a:ea typeface="Times New Roman"/>
              <a:cs typeface="Times New Roman"/>
              <a:sym typeface="Times New Roman"/>
            </a:endParaRPr>
          </a:p>
          <a:p>
            <a:pPr marL="0" marR="0" lvl="0" indent="-1270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Testifying in court to explain insect-related evidence found at a crime scene.</a:t>
            </a:r>
            <a:endParaRPr/>
          </a:p>
        </p:txBody>
      </p:sp>
      <p:sp>
        <p:nvSpPr>
          <p:cNvPr id="99" name="Google Shape;99;p14"/>
          <p:cNvSpPr txBox="1"/>
          <p:nvPr/>
        </p:nvSpPr>
        <p:spPr>
          <a:xfrm>
            <a:off x="228600" y="5461000"/>
            <a:ext cx="5867400" cy="1016000"/>
          </a:xfrm>
          <a:prstGeom prst="rect">
            <a:avLst/>
          </a:prstGeom>
          <a:solidFill>
            <a:srgbClr val="FFFF00"/>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Did you know? Maggots can be used to test a corpse for the presence of poisons or drugs. Some drugs can speed up or slow down the insect’s development. </a:t>
            </a:r>
            <a:endParaRPr/>
          </a:p>
        </p:txBody>
      </p:sp>
      <p:pic>
        <p:nvPicPr>
          <p:cNvPr id="100" name="Google Shape;100;p14" descr="C:\Users\Tracy\AppData\Local\Microsoft\Windows\Temporary Internet Files\Content.IE5\MVUAFM5M\MCj04260680000[1].wmf"/>
          <p:cNvPicPr preferRelativeResize="0"/>
          <p:nvPr/>
        </p:nvPicPr>
        <p:blipFill rotWithShape="1">
          <a:blip r:embed="rId3">
            <a:alphaModFix/>
          </a:blip>
          <a:srcRect/>
          <a:stretch/>
        </p:blipFill>
        <p:spPr>
          <a:xfrm>
            <a:off x="6937375" y="5181600"/>
            <a:ext cx="1068387" cy="1006475"/>
          </a:xfrm>
          <a:prstGeom prst="rect">
            <a:avLst/>
          </a:prstGeom>
          <a:noFill/>
          <a:ln>
            <a:noFill/>
          </a:ln>
        </p:spPr>
      </p:pic>
      <p:sp>
        <p:nvSpPr>
          <p:cNvPr id="101" name="Google Shape;101;p14"/>
          <p:cNvSpPr txBox="1"/>
          <p:nvPr/>
        </p:nvSpPr>
        <p:spPr>
          <a:xfrm>
            <a:off x="6096000" y="6096000"/>
            <a:ext cx="289560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Cool Jobs: Forensic Entomology</a:t>
            </a:r>
            <a:endParaRPr/>
          </a:p>
          <a:p>
            <a:pPr marL="0" marR="0" lvl="0" indent="0" algn="ctr"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Discovery Video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0" y="0"/>
            <a:ext cx="9144000" cy="708025"/>
          </a:xfrm>
          <a:prstGeom prst="rect">
            <a:avLst/>
          </a:prstGeom>
          <a:solidFill>
            <a:srgbClr val="95373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strike="noStrike" cap="none">
                <a:solidFill>
                  <a:schemeClr val="lt1"/>
                </a:solidFill>
                <a:latin typeface="Times New Roman"/>
                <a:ea typeface="Times New Roman"/>
                <a:cs typeface="Times New Roman"/>
                <a:sym typeface="Times New Roman"/>
              </a:rPr>
              <a:t>Insects as Evidence</a:t>
            </a:r>
            <a:endParaRPr/>
          </a:p>
        </p:txBody>
      </p:sp>
      <p:sp>
        <p:nvSpPr>
          <p:cNvPr id="107" name="Google Shape;107;p15"/>
          <p:cNvSpPr txBox="1"/>
          <p:nvPr/>
        </p:nvSpPr>
        <p:spPr>
          <a:xfrm>
            <a:off x="76200" y="1042987"/>
            <a:ext cx="6019800" cy="203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Forensic entomologists use their knowledge of </a:t>
            </a:r>
            <a:r>
              <a:rPr lang="en-US" sz="1800" b="1" i="0" u="none" strike="noStrike" cap="none">
                <a:solidFill>
                  <a:schemeClr val="dk1"/>
                </a:solidFill>
                <a:latin typeface="Times New Roman"/>
                <a:ea typeface="Times New Roman"/>
                <a:cs typeface="Times New Roman"/>
                <a:sym typeface="Times New Roman"/>
              </a:rPr>
              <a:t>insects</a:t>
            </a:r>
            <a:r>
              <a:rPr lang="en-US" sz="1800" b="0" i="0" u="none" strike="noStrike" cap="none">
                <a:solidFill>
                  <a:schemeClr val="dk1"/>
                </a:solidFill>
                <a:latin typeface="Times New Roman"/>
                <a:ea typeface="Times New Roman"/>
                <a:cs typeface="Times New Roman"/>
                <a:sym typeface="Times New Roman"/>
              </a:rPr>
              <a:t> and their </a:t>
            </a:r>
            <a:r>
              <a:rPr lang="en-US" sz="1800" b="1" i="0" u="none" strike="noStrike" cap="none">
                <a:solidFill>
                  <a:schemeClr val="dk1"/>
                </a:solidFill>
                <a:latin typeface="Times New Roman"/>
                <a:ea typeface="Times New Roman"/>
                <a:cs typeface="Times New Roman"/>
                <a:sym typeface="Times New Roman"/>
              </a:rPr>
              <a:t>life cycles </a:t>
            </a:r>
            <a:r>
              <a:rPr lang="en-US" sz="1800" b="0" i="0" u="none" strike="noStrike" cap="none">
                <a:solidFill>
                  <a:schemeClr val="dk1"/>
                </a:solidFill>
                <a:latin typeface="Times New Roman"/>
                <a:ea typeface="Times New Roman"/>
                <a:cs typeface="Times New Roman"/>
                <a:sym typeface="Times New Roman"/>
              </a:rPr>
              <a:t>and </a:t>
            </a:r>
            <a:r>
              <a:rPr lang="en-US" sz="1800" b="1" i="0" u="none" strike="noStrike" cap="none">
                <a:solidFill>
                  <a:schemeClr val="dk1"/>
                </a:solidFill>
                <a:latin typeface="Times New Roman"/>
                <a:ea typeface="Times New Roman"/>
                <a:cs typeface="Times New Roman"/>
                <a:sym typeface="Times New Roman"/>
              </a:rPr>
              <a:t>behaviors</a:t>
            </a:r>
            <a:r>
              <a:rPr lang="en-US" sz="1800" b="0" i="0" u="none" strike="noStrike" cap="none">
                <a:solidFill>
                  <a:schemeClr val="dk1"/>
                </a:solidFill>
                <a:latin typeface="Times New Roman"/>
                <a:ea typeface="Times New Roman"/>
                <a:cs typeface="Times New Roman"/>
                <a:sym typeface="Times New Roman"/>
              </a:rPr>
              <a:t> to give them clues about a crime. </a:t>
            </a:r>
            <a:endParaRPr/>
          </a:p>
          <a:p>
            <a:pPr marL="0" marR="0" lvl="0" indent="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Most insects used in investigations are in two major orders:</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	1 – Flies (</a:t>
            </a:r>
            <a:r>
              <a:rPr lang="en-US" sz="1800" b="1" i="0" u="none" strike="noStrike" cap="none">
                <a:solidFill>
                  <a:schemeClr val="dk1"/>
                </a:solidFill>
                <a:latin typeface="Times New Roman"/>
                <a:ea typeface="Times New Roman"/>
                <a:cs typeface="Times New Roman"/>
                <a:sym typeface="Times New Roman"/>
              </a:rPr>
              <a:t>Diptera</a:t>
            </a:r>
            <a:r>
              <a:rPr lang="en-US" sz="1800" b="0" i="0" u="none" strike="noStrike" cap="none">
                <a:solidFill>
                  <a:schemeClr val="dk1"/>
                </a:solidFill>
                <a:latin typeface="Times New Roman"/>
                <a:ea typeface="Times New Roman"/>
                <a:cs typeface="Times New Roman"/>
                <a:sym typeface="Times New Roman"/>
              </a:rPr>
              <a:t>) and</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	2 – Beetles (</a:t>
            </a:r>
            <a:r>
              <a:rPr lang="en-US" sz="1800" b="1" i="0" u="none" strike="noStrike" cap="none">
                <a:solidFill>
                  <a:schemeClr val="dk1"/>
                </a:solidFill>
                <a:latin typeface="Times New Roman"/>
                <a:ea typeface="Times New Roman"/>
                <a:cs typeface="Times New Roman"/>
                <a:sym typeface="Times New Roman"/>
              </a:rPr>
              <a:t>Coleoptera</a:t>
            </a:r>
            <a:r>
              <a:rPr lang="en-US" sz="1800" b="0" i="0" u="none" strike="noStrike" cap="none">
                <a:solidFill>
                  <a:schemeClr val="dk1"/>
                </a:solidFill>
                <a:latin typeface="Times New Roman"/>
                <a:ea typeface="Times New Roman"/>
                <a:cs typeface="Times New Roman"/>
                <a:sym typeface="Times New Roman"/>
              </a:rPr>
              <a:t>)</a:t>
            </a:r>
            <a:endParaRPr/>
          </a:p>
        </p:txBody>
      </p:sp>
      <p:sp>
        <p:nvSpPr>
          <p:cNvPr id="108" name="Google Shape;108;p15"/>
          <p:cNvSpPr txBox="1"/>
          <p:nvPr/>
        </p:nvSpPr>
        <p:spPr>
          <a:xfrm>
            <a:off x="6172200" y="1927225"/>
            <a:ext cx="1524000"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Blow Fly</a:t>
            </a:r>
            <a:endParaRPr/>
          </a:p>
        </p:txBody>
      </p:sp>
      <p:pic>
        <p:nvPicPr>
          <p:cNvPr id="109" name="Google Shape;109;p15"/>
          <p:cNvPicPr preferRelativeResize="0"/>
          <p:nvPr/>
        </p:nvPicPr>
        <p:blipFill rotWithShape="1">
          <a:blip r:embed="rId3">
            <a:alphaModFix/>
          </a:blip>
          <a:srcRect/>
          <a:stretch/>
        </p:blipFill>
        <p:spPr>
          <a:xfrm>
            <a:off x="6172200" y="914400"/>
            <a:ext cx="1524000" cy="1089025"/>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7772400" y="914400"/>
            <a:ext cx="1104900" cy="1433512"/>
          </a:xfrm>
          <a:prstGeom prst="rect">
            <a:avLst/>
          </a:prstGeom>
          <a:noFill/>
          <a:ln>
            <a:noFill/>
          </a:ln>
        </p:spPr>
      </p:pic>
      <p:sp>
        <p:nvSpPr>
          <p:cNvPr id="111" name="Google Shape;111;p15"/>
          <p:cNvSpPr txBox="1"/>
          <p:nvPr/>
        </p:nvSpPr>
        <p:spPr>
          <a:xfrm>
            <a:off x="7239000" y="2286000"/>
            <a:ext cx="1676400" cy="3698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Carrion Beetle</a:t>
            </a:r>
            <a:endParaRPr/>
          </a:p>
        </p:txBody>
      </p:sp>
      <p:sp>
        <p:nvSpPr>
          <p:cNvPr id="112" name="Google Shape;112;p15"/>
          <p:cNvSpPr txBox="1"/>
          <p:nvPr/>
        </p:nvSpPr>
        <p:spPr>
          <a:xfrm>
            <a:off x="76200" y="6629400"/>
            <a:ext cx="8991600" cy="2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Images: Top Right - http://www.insectinvestigations.com/aboutfe.htm, Chart - http://www.clt.uwa.edu.au/__data/page/112507/fse07_forensic_entomology.pdf</a:t>
            </a:r>
            <a:endParaRPr/>
          </a:p>
        </p:txBody>
      </p:sp>
      <p:sp>
        <p:nvSpPr>
          <p:cNvPr id="113" name="Google Shape;113;p15"/>
          <p:cNvSpPr txBox="1"/>
          <p:nvPr/>
        </p:nvSpPr>
        <p:spPr>
          <a:xfrm>
            <a:off x="76200" y="3429000"/>
            <a:ext cx="3276600" cy="25860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Species succession </a:t>
            </a:r>
            <a:r>
              <a:rPr lang="en-US" sz="1800" b="0" i="0" u="none" strike="noStrike" cap="none">
                <a:solidFill>
                  <a:schemeClr val="dk1"/>
                </a:solidFill>
                <a:latin typeface="Times New Roman"/>
                <a:ea typeface="Times New Roman"/>
                <a:cs typeface="Times New Roman"/>
                <a:sym typeface="Times New Roman"/>
              </a:rPr>
              <a:t>may also provide clues for investigators. Some species may to feed on a fresh corpse, while another species may prefer to feed on one that has been dead for two weeks.   Investigators will also find other insect species that prey on the insects feeding on the corpse.  </a:t>
            </a:r>
            <a:endParaRPr/>
          </a:p>
        </p:txBody>
      </p:sp>
      <p:pic>
        <p:nvPicPr>
          <p:cNvPr id="114" name="Google Shape;114;p15"/>
          <p:cNvPicPr preferRelativeResize="0"/>
          <p:nvPr/>
        </p:nvPicPr>
        <p:blipFill rotWithShape="1">
          <a:blip r:embed="rId5">
            <a:alphaModFix/>
          </a:blip>
          <a:srcRect l="33854" t="43054" r="22742" b="19444"/>
          <a:stretch/>
        </p:blipFill>
        <p:spPr>
          <a:xfrm>
            <a:off x="3552825" y="3276600"/>
            <a:ext cx="5362575" cy="289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p:nvPr/>
        </p:nvSpPr>
        <p:spPr>
          <a:xfrm>
            <a:off x="152400" y="228600"/>
            <a:ext cx="8763000" cy="44624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Weather</a:t>
            </a:r>
            <a:r>
              <a:rPr lang="en-US" sz="1800" b="0" i="0" u="none" strike="noStrike" cap="none">
                <a:solidFill>
                  <a:schemeClr val="dk1"/>
                </a:solidFill>
                <a:latin typeface="Times New Roman"/>
                <a:ea typeface="Times New Roman"/>
                <a:cs typeface="Times New Roman"/>
                <a:sym typeface="Times New Roman"/>
              </a:rPr>
              <a:t> data is also an important tool in analyzing insect evidence from a corpse.  Investigators will make note of the temperature of the </a:t>
            </a:r>
            <a:r>
              <a:rPr lang="en-US" sz="1800" b="1" i="0" u="none" strike="noStrike" cap="none">
                <a:solidFill>
                  <a:schemeClr val="dk1"/>
                </a:solidFill>
                <a:latin typeface="Times New Roman"/>
                <a:ea typeface="Times New Roman"/>
                <a:cs typeface="Times New Roman"/>
                <a:sym typeface="Times New Roman"/>
              </a:rPr>
              <a:t>air</a:t>
            </a:r>
            <a:r>
              <a:rPr lang="en-US" sz="1800" b="0" i="0" u="none" strike="noStrike" cap="none">
                <a:solidFill>
                  <a:schemeClr val="dk1"/>
                </a:solidFill>
                <a:latin typeface="Times New Roman"/>
                <a:ea typeface="Times New Roman"/>
                <a:cs typeface="Times New Roman"/>
                <a:sym typeface="Times New Roman"/>
              </a:rPr>
              <a:t>, </a:t>
            </a:r>
            <a:r>
              <a:rPr lang="en-US" sz="1800" b="1" i="0" u="none" strike="noStrike" cap="none">
                <a:solidFill>
                  <a:schemeClr val="dk1"/>
                </a:solidFill>
                <a:latin typeface="Times New Roman"/>
                <a:ea typeface="Times New Roman"/>
                <a:cs typeface="Times New Roman"/>
                <a:sym typeface="Times New Roman"/>
              </a:rPr>
              <a:t>ground</a:t>
            </a:r>
            <a:r>
              <a:rPr lang="en-US" sz="1800" b="0" i="0" u="none" strike="noStrike" cap="none">
                <a:solidFill>
                  <a:schemeClr val="dk1"/>
                </a:solidFill>
                <a:latin typeface="Times New Roman"/>
                <a:ea typeface="Times New Roman"/>
                <a:cs typeface="Times New Roman"/>
                <a:sym typeface="Times New Roman"/>
              </a:rPr>
              <a:t> surface, the </a:t>
            </a:r>
            <a:r>
              <a:rPr lang="en-US" sz="1800" b="1" i="0" u="none" strike="noStrike" cap="none">
                <a:solidFill>
                  <a:schemeClr val="dk1"/>
                </a:solidFill>
                <a:latin typeface="Times New Roman"/>
                <a:ea typeface="Times New Roman"/>
                <a:cs typeface="Times New Roman"/>
                <a:sym typeface="Times New Roman"/>
              </a:rPr>
              <a:t>interface area </a:t>
            </a:r>
            <a:r>
              <a:rPr lang="en-US" sz="1800" b="0" i="0" u="none" strike="noStrike" cap="none">
                <a:solidFill>
                  <a:schemeClr val="dk1"/>
                </a:solidFill>
                <a:latin typeface="Times New Roman"/>
                <a:ea typeface="Times New Roman"/>
                <a:cs typeface="Times New Roman"/>
                <a:sym typeface="Times New Roman"/>
              </a:rPr>
              <a:t>between the body and the ground, and the </a:t>
            </a:r>
            <a:r>
              <a:rPr lang="en-US" sz="1800" b="1" i="0" u="none" strike="noStrike" cap="none">
                <a:solidFill>
                  <a:schemeClr val="dk1"/>
                </a:solidFill>
                <a:latin typeface="Times New Roman"/>
                <a:ea typeface="Times New Roman"/>
                <a:cs typeface="Times New Roman"/>
                <a:sym typeface="Times New Roman"/>
              </a:rPr>
              <a:t>soil</a:t>
            </a:r>
            <a:r>
              <a:rPr lang="en-US" sz="1800" b="0" i="0" u="none" strike="noStrike" cap="none">
                <a:solidFill>
                  <a:schemeClr val="dk1"/>
                </a:solidFill>
                <a:latin typeface="Times New Roman"/>
                <a:ea typeface="Times New Roman"/>
                <a:cs typeface="Times New Roman"/>
                <a:sym typeface="Times New Roman"/>
              </a:rPr>
              <a:t> under the body as well as the temperature inside any </a:t>
            </a:r>
            <a:r>
              <a:rPr lang="en-US" sz="1800" b="1" i="0" u="none" strike="noStrike" cap="none">
                <a:solidFill>
                  <a:schemeClr val="dk1"/>
                </a:solidFill>
                <a:latin typeface="Times New Roman"/>
                <a:ea typeface="Times New Roman"/>
                <a:cs typeface="Times New Roman"/>
                <a:sym typeface="Times New Roman"/>
              </a:rPr>
              <a:t>maggot masses</a:t>
            </a:r>
            <a:r>
              <a:rPr lang="en-US" sz="1800" b="0" i="0" u="none" strike="noStrike" cap="none">
                <a:solidFill>
                  <a:schemeClr val="dk1"/>
                </a:solidFill>
                <a:latin typeface="Times New Roman"/>
                <a:ea typeface="Times New Roman"/>
                <a:cs typeface="Times New Roman"/>
                <a:sym typeface="Times New Roman"/>
              </a:rPr>
              <a:t>.  They will also collect weather data related to daily </a:t>
            </a:r>
            <a:r>
              <a:rPr lang="en-US" sz="1800" b="1" i="0" u="none" strike="noStrike" cap="none">
                <a:solidFill>
                  <a:schemeClr val="dk1"/>
                </a:solidFill>
                <a:latin typeface="Times New Roman"/>
                <a:ea typeface="Times New Roman"/>
                <a:cs typeface="Times New Roman"/>
                <a:sym typeface="Times New Roman"/>
              </a:rPr>
              <a:t>temperature</a:t>
            </a:r>
            <a:r>
              <a:rPr lang="en-US" sz="1800" b="0" i="0" u="none" strike="noStrike" cap="none">
                <a:solidFill>
                  <a:schemeClr val="dk1"/>
                </a:solidFill>
                <a:latin typeface="Times New Roman"/>
                <a:ea typeface="Times New Roman"/>
                <a:cs typeface="Times New Roman"/>
                <a:sym typeface="Times New Roman"/>
              </a:rPr>
              <a:t> (highs/lows) and </a:t>
            </a:r>
            <a:r>
              <a:rPr lang="en-US" sz="1800" b="1" i="0" u="none" strike="noStrike" cap="none">
                <a:solidFill>
                  <a:schemeClr val="dk1"/>
                </a:solidFill>
                <a:latin typeface="Times New Roman"/>
                <a:ea typeface="Times New Roman"/>
                <a:cs typeface="Times New Roman"/>
                <a:sym typeface="Times New Roman"/>
              </a:rPr>
              <a:t>precipitation</a:t>
            </a:r>
            <a:r>
              <a:rPr lang="en-US" sz="1800" b="0" i="0" u="none" strike="noStrike" cap="none">
                <a:solidFill>
                  <a:schemeClr val="dk1"/>
                </a:solidFill>
                <a:latin typeface="Times New Roman"/>
                <a:ea typeface="Times New Roman"/>
                <a:cs typeface="Times New Roman"/>
                <a:sym typeface="Times New Roman"/>
              </a:rPr>
              <a:t> for a period of time before the body was discovered to the time the insect evidence was collected.  </a:t>
            </a:r>
            <a:endParaRPr/>
          </a:p>
          <a:p>
            <a:pPr marL="0" marR="0" lvl="0" indent="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Other factors that might affect their PMI estimates:</a:t>
            </a:r>
            <a:endParaRPr/>
          </a:p>
          <a:p>
            <a:pPr marL="0" marR="0" lvl="0" indent="0" algn="just" rtl="0">
              <a:lnSpc>
                <a:spcPct val="100000"/>
              </a:lnSpc>
              <a:spcBef>
                <a:spcPts val="0"/>
              </a:spcBef>
              <a:spcAft>
                <a:spcPts val="0"/>
              </a:spcAft>
              <a:buClr>
                <a:schemeClr val="dk1"/>
              </a:buClr>
              <a:buSzPts val="800"/>
              <a:buFont typeface="Arial"/>
              <a:buNone/>
            </a:pPr>
            <a:endParaRPr sz="800" b="1" i="0" u="none" strike="noStrike" cap="none">
              <a:solidFill>
                <a:schemeClr val="dk1"/>
              </a:solidFill>
              <a:latin typeface="Times New Roman"/>
              <a:ea typeface="Times New Roman"/>
              <a:cs typeface="Times New Roman"/>
              <a:sym typeface="Times New Roman"/>
            </a:endParaRPr>
          </a:p>
          <a:p>
            <a:pPr marL="0" marR="0" lvl="0" indent="-1143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Times New Roman"/>
                <a:ea typeface="Times New Roman"/>
                <a:cs typeface="Times New Roman"/>
                <a:sym typeface="Times New Roman"/>
              </a:rPr>
              <a:t>Was the body enclosed in an area or wrapped in a material that would have prevented flies from finding the corpse and laying eggs?</a:t>
            </a:r>
            <a:endParaRPr/>
          </a:p>
          <a:p>
            <a:pPr marL="0" marR="0" lvl="0" indent="0" algn="just"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Times New Roman"/>
              <a:ea typeface="Times New Roman"/>
              <a:cs typeface="Times New Roman"/>
              <a:sym typeface="Times New Roman"/>
            </a:endParaRPr>
          </a:p>
          <a:p>
            <a:pPr marL="0" marR="0" lvl="0" indent="-1143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Times New Roman"/>
                <a:ea typeface="Times New Roman"/>
                <a:cs typeface="Times New Roman"/>
                <a:sym typeface="Times New Roman"/>
              </a:rPr>
              <a:t>Were other insect species present that may have affected the development of the collected species?</a:t>
            </a:r>
            <a:endParaRPr/>
          </a:p>
          <a:p>
            <a:pPr marL="0" marR="0" lvl="0" indent="0" algn="just"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Times New Roman"/>
              <a:ea typeface="Times New Roman"/>
              <a:cs typeface="Times New Roman"/>
              <a:sym typeface="Times New Roman"/>
            </a:endParaRPr>
          </a:p>
          <a:p>
            <a:pPr marL="0" marR="0" lvl="0" indent="-1143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Times New Roman"/>
                <a:ea typeface="Times New Roman"/>
                <a:cs typeface="Times New Roman"/>
                <a:sym typeface="Times New Roman"/>
              </a:rPr>
              <a:t>Were there drugs or other poisons in or on the body that might have affected the larvae’s development?</a:t>
            </a:r>
            <a:endParaRPr/>
          </a:p>
        </p:txBody>
      </p:sp>
      <p:sp>
        <p:nvSpPr>
          <p:cNvPr id="120" name="Google Shape;120;p16"/>
          <p:cNvSpPr txBox="1"/>
          <p:nvPr/>
        </p:nvSpPr>
        <p:spPr>
          <a:xfrm>
            <a:off x="152400" y="4953000"/>
            <a:ext cx="5867400" cy="1477962"/>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1" u="none" strike="noStrike" cap="none">
                <a:solidFill>
                  <a:schemeClr val="dk1"/>
                </a:solidFill>
                <a:latin typeface="Times New Roman"/>
                <a:ea typeface="Times New Roman"/>
                <a:cs typeface="Times New Roman"/>
                <a:sym typeface="Times New Roman"/>
              </a:rPr>
              <a:t>Did you know…</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The “Body Farm” in Knoxville, Tennessee is a university research facility to investigate human decomposition under various conditions in order to understand the factors which affect its rate.</a:t>
            </a:r>
            <a:endParaRPr/>
          </a:p>
        </p:txBody>
      </p:sp>
      <p:pic>
        <p:nvPicPr>
          <p:cNvPr id="121" name="Google Shape;121;p16"/>
          <p:cNvPicPr preferRelativeResize="0"/>
          <p:nvPr/>
        </p:nvPicPr>
        <p:blipFill rotWithShape="1">
          <a:blip r:embed="rId3">
            <a:alphaModFix/>
          </a:blip>
          <a:srcRect/>
          <a:stretch/>
        </p:blipFill>
        <p:spPr>
          <a:xfrm>
            <a:off x="6478587" y="4978400"/>
            <a:ext cx="1978025" cy="1096962"/>
          </a:xfrm>
          <a:prstGeom prst="rect">
            <a:avLst/>
          </a:prstGeom>
          <a:noFill/>
          <a:ln>
            <a:noFill/>
          </a:ln>
        </p:spPr>
      </p:pic>
      <p:sp>
        <p:nvSpPr>
          <p:cNvPr id="122" name="Google Shape;122;p16"/>
          <p:cNvSpPr txBox="1"/>
          <p:nvPr/>
        </p:nvSpPr>
        <p:spPr>
          <a:xfrm>
            <a:off x="6172200" y="6045200"/>
            <a:ext cx="259080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0" i="1" u="none" strike="noStrike" cap="none">
                <a:solidFill>
                  <a:schemeClr val="dk1"/>
                </a:solidFill>
                <a:latin typeface="Times New Roman"/>
                <a:ea typeface="Times New Roman"/>
                <a:cs typeface="Times New Roman"/>
                <a:sym typeface="Times New Roman"/>
              </a:rPr>
              <a:t>Click the image to view a video about the Body Farm!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17"/>
          <p:cNvGrpSpPr/>
          <p:nvPr/>
        </p:nvGrpSpPr>
        <p:grpSpPr>
          <a:xfrm>
            <a:off x="5181600" y="1600200"/>
            <a:ext cx="3595687" cy="3778250"/>
            <a:chOff x="0" y="0"/>
            <a:chExt cx="2147483647" cy="2147483647"/>
          </a:xfrm>
        </p:grpSpPr>
        <p:pic>
          <p:nvPicPr>
            <p:cNvPr id="128" name="Google Shape;128;p17"/>
            <p:cNvPicPr preferRelativeResize="0"/>
            <p:nvPr/>
          </p:nvPicPr>
          <p:blipFill rotWithShape="1">
            <a:blip r:embed="rId3">
              <a:alphaModFix/>
            </a:blip>
            <a:srcRect/>
            <a:stretch/>
          </p:blipFill>
          <p:spPr>
            <a:xfrm>
              <a:off x="0" y="86611536"/>
              <a:ext cx="2147483647" cy="2023659844"/>
            </a:xfrm>
            <a:prstGeom prst="rect">
              <a:avLst/>
            </a:prstGeom>
            <a:noFill/>
            <a:ln>
              <a:noFill/>
            </a:ln>
          </p:spPr>
        </p:pic>
        <p:sp>
          <p:nvSpPr>
            <p:cNvPr id="129" name="Google Shape;129;p17"/>
            <p:cNvSpPr txBox="1"/>
            <p:nvPr/>
          </p:nvSpPr>
          <p:spPr>
            <a:xfrm>
              <a:off x="45514961" y="692892866"/>
              <a:ext cx="227575373" cy="209897894"/>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a:t>
              </a:r>
              <a:endParaRPr/>
            </a:p>
          </p:txBody>
        </p:sp>
        <p:sp>
          <p:nvSpPr>
            <p:cNvPr id="130" name="Google Shape;130;p17"/>
            <p:cNvSpPr txBox="1"/>
            <p:nvPr/>
          </p:nvSpPr>
          <p:spPr>
            <a:xfrm>
              <a:off x="1911632887" y="822810243"/>
              <a:ext cx="227575373" cy="209897894"/>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a:t>
              </a:r>
              <a:endParaRPr/>
            </a:p>
          </p:txBody>
        </p:sp>
        <p:sp>
          <p:nvSpPr>
            <p:cNvPr id="131" name="Google Shape;131;p17"/>
            <p:cNvSpPr txBox="1"/>
            <p:nvPr/>
          </p:nvSpPr>
          <p:spPr>
            <a:xfrm>
              <a:off x="1046846516" y="0"/>
              <a:ext cx="227575373" cy="209897894"/>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a:t>
              </a:r>
              <a:endParaRPr/>
            </a:p>
          </p:txBody>
        </p:sp>
        <p:sp>
          <p:nvSpPr>
            <p:cNvPr id="132" name="Google Shape;132;p17"/>
            <p:cNvSpPr txBox="1"/>
            <p:nvPr/>
          </p:nvSpPr>
          <p:spPr>
            <a:xfrm>
              <a:off x="136545184" y="1542245744"/>
              <a:ext cx="318605527" cy="209897894"/>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a:t>
              </a:r>
              <a:endParaRPr/>
            </a:p>
          </p:txBody>
        </p:sp>
        <p:sp>
          <p:nvSpPr>
            <p:cNvPr id="133" name="Google Shape;133;p17"/>
            <p:cNvSpPr txBox="1"/>
            <p:nvPr/>
          </p:nvSpPr>
          <p:spPr>
            <a:xfrm>
              <a:off x="1001331555" y="1937585752"/>
              <a:ext cx="409635662" cy="209897894"/>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a:t>
              </a:r>
              <a:endParaRPr/>
            </a:p>
          </p:txBody>
        </p:sp>
        <p:sp>
          <p:nvSpPr>
            <p:cNvPr id="134" name="Google Shape;134;p17"/>
            <p:cNvSpPr txBox="1"/>
            <p:nvPr/>
          </p:nvSpPr>
          <p:spPr>
            <a:xfrm>
              <a:off x="1820602663" y="1429091429"/>
              <a:ext cx="318605527" cy="367321302"/>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800" b="1" i="0" u="none">
                <a:solidFill>
                  <a:schemeClr val="dk1"/>
                </a:solidFill>
                <a:latin typeface="Times New Roman"/>
                <a:ea typeface="Times New Roman"/>
                <a:cs typeface="Times New Roman"/>
                <a:sym typeface="Times New Roman"/>
              </a:endParaRPr>
            </a:p>
          </p:txBody>
        </p:sp>
      </p:grpSp>
      <p:sp>
        <p:nvSpPr>
          <p:cNvPr id="135" name="Google Shape;135;p17"/>
          <p:cNvSpPr txBox="1"/>
          <p:nvPr/>
        </p:nvSpPr>
        <p:spPr>
          <a:xfrm>
            <a:off x="152400" y="6442075"/>
            <a:ext cx="6629400"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Image: http://www.umext.maine.edu/images/FlyLife.jpg</a:t>
            </a:r>
            <a:endParaRPr/>
          </a:p>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Information: http://www.kathyreichs.com/entomology.htm and http://www.forensicentomologist.org/</a:t>
            </a:r>
            <a:endParaRPr/>
          </a:p>
        </p:txBody>
      </p:sp>
      <p:sp>
        <p:nvSpPr>
          <p:cNvPr id="136" name="Google Shape;136;p17"/>
          <p:cNvSpPr txBox="1"/>
          <p:nvPr/>
        </p:nvSpPr>
        <p:spPr>
          <a:xfrm>
            <a:off x="0" y="0"/>
            <a:ext cx="9144000" cy="708025"/>
          </a:xfrm>
          <a:prstGeom prst="rect">
            <a:avLst/>
          </a:prstGeom>
          <a:solidFill>
            <a:srgbClr val="95373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a:solidFill>
                  <a:schemeClr val="lt1"/>
                </a:solidFill>
                <a:latin typeface="Times New Roman"/>
                <a:ea typeface="Times New Roman"/>
                <a:cs typeface="Times New Roman"/>
                <a:sym typeface="Times New Roman"/>
              </a:rPr>
              <a:t>Blow Fly Metamorphosis</a:t>
            </a:r>
            <a:endParaRPr/>
          </a:p>
        </p:txBody>
      </p:sp>
      <p:sp>
        <p:nvSpPr>
          <p:cNvPr id="137" name="Google Shape;137;p17"/>
          <p:cNvSpPr txBox="1"/>
          <p:nvPr/>
        </p:nvSpPr>
        <p:spPr>
          <a:xfrm>
            <a:off x="76200" y="1600200"/>
            <a:ext cx="4648200" cy="45243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1st – Adult flies lay </a:t>
            </a:r>
            <a:r>
              <a:rPr lang="en-US" sz="1600" b="1" i="0" u="none">
                <a:solidFill>
                  <a:schemeClr val="dk1"/>
                </a:solidFill>
                <a:latin typeface="Times New Roman"/>
                <a:ea typeface="Times New Roman"/>
                <a:cs typeface="Times New Roman"/>
                <a:sym typeface="Times New Roman"/>
              </a:rPr>
              <a:t>eggs</a:t>
            </a:r>
            <a:r>
              <a:rPr lang="en-US" sz="1600" b="0" i="0" u="none">
                <a:solidFill>
                  <a:schemeClr val="dk1"/>
                </a:solidFill>
                <a:latin typeface="Times New Roman"/>
                <a:ea typeface="Times New Roman"/>
                <a:cs typeface="Times New Roman"/>
                <a:sym typeface="Times New Roman"/>
              </a:rPr>
              <a:t> on the carcass especially at wound areas or around the openings in the body such as the nose, eyes, ears, anus, etc.</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2nd – Eggs hatch into </a:t>
            </a:r>
            <a:r>
              <a:rPr lang="en-US" sz="1600" b="1" i="0" u="none">
                <a:solidFill>
                  <a:schemeClr val="dk1"/>
                </a:solidFill>
                <a:latin typeface="Times New Roman"/>
                <a:ea typeface="Times New Roman"/>
                <a:cs typeface="Times New Roman"/>
                <a:sym typeface="Times New Roman"/>
              </a:rPr>
              <a:t>larva</a:t>
            </a:r>
            <a:r>
              <a:rPr lang="en-US" sz="1600" b="0" i="0" u="none">
                <a:solidFill>
                  <a:schemeClr val="dk1"/>
                </a:solidFill>
                <a:latin typeface="Times New Roman"/>
                <a:ea typeface="Times New Roman"/>
                <a:cs typeface="Times New Roman"/>
                <a:sym typeface="Times New Roman"/>
              </a:rPr>
              <a:t> (maggots) in 12-24 hours.</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3rd– Larvae continue to grow and </a:t>
            </a:r>
            <a:r>
              <a:rPr lang="en-US" sz="1600" b="1" i="0" u="none">
                <a:solidFill>
                  <a:schemeClr val="dk1"/>
                </a:solidFill>
                <a:latin typeface="Times New Roman"/>
                <a:ea typeface="Times New Roman"/>
                <a:cs typeface="Times New Roman"/>
                <a:sym typeface="Times New Roman"/>
              </a:rPr>
              <a:t>molt</a:t>
            </a:r>
            <a:r>
              <a:rPr lang="en-US" sz="1600" b="0" i="0" u="none">
                <a:solidFill>
                  <a:schemeClr val="dk1"/>
                </a:solidFill>
                <a:latin typeface="Times New Roman"/>
                <a:ea typeface="Times New Roman"/>
                <a:cs typeface="Times New Roman"/>
                <a:sym typeface="Times New Roman"/>
              </a:rPr>
              <a:t> (shed their exoskeletons) as they pass through the various instar stages.</a:t>
            </a:r>
            <a:endParaRPr/>
          </a:p>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     1st Instar - 5 mm long after 1.8 days</a:t>
            </a:r>
            <a:endParaRPr/>
          </a:p>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     2nd Instar - 10 mm long after 2.5 days</a:t>
            </a:r>
            <a:endParaRPr/>
          </a:p>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     3rd Instar – 14-16 mm long after 4-5 days</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4th – The larvae (17 mm) develop into pupa after burrowing in surrounding soil.</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5th – </a:t>
            </a:r>
            <a:r>
              <a:rPr lang="en-US" sz="1600" b="1" i="0" u="none">
                <a:solidFill>
                  <a:schemeClr val="dk1"/>
                </a:solidFill>
                <a:latin typeface="Times New Roman"/>
                <a:ea typeface="Times New Roman"/>
                <a:cs typeface="Times New Roman"/>
                <a:sym typeface="Times New Roman"/>
              </a:rPr>
              <a:t>Adult</a:t>
            </a:r>
            <a:r>
              <a:rPr lang="en-US" sz="1600" b="0" i="0" u="none">
                <a:solidFill>
                  <a:schemeClr val="dk1"/>
                </a:solidFill>
                <a:latin typeface="Times New Roman"/>
                <a:ea typeface="Times New Roman"/>
                <a:cs typeface="Times New Roman"/>
                <a:sym typeface="Times New Roman"/>
              </a:rPr>
              <a:t> flies emerge from pupa cases after 6-8</a:t>
            </a:r>
            <a:r>
              <a:rPr lang="en-US" sz="1600" b="1" i="0" u="none">
                <a:solidFill>
                  <a:schemeClr val="dk1"/>
                </a:solidFill>
                <a:latin typeface="Times New Roman"/>
                <a:ea typeface="Times New Roman"/>
                <a:cs typeface="Times New Roman"/>
                <a:sym typeface="Times New Roman"/>
              </a:rPr>
              <a:t> </a:t>
            </a:r>
            <a:r>
              <a:rPr lang="en-US" sz="1600" b="0" i="0" u="none">
                <a:solidFill>
                  <a:schemeClr val="dk1"/>
                </a:solidFill>
                <a:latin typeface="Times New Roman"/>
                <a:ea typeface="Times New Roman"/>
                <a:cs typeface="Times New Roman"/>
                <a:sym typeface="Times New Roman"/>
              </a:rPr>
              <a:t>days.</a:t>
            </a:r>
            <a:endParaRPr/>
          </a:p>
        </p:txBody>
      </p:sp>
      <p:sp>
        <p:nvSpPr>
          <p:cNvPr id="138" name="Google Shape;138;p17"/>
          <p:cNvSpPr txBox="1"/>
          <p:nvPr/>
        </p:nvSpPr>
        <p:spPr>
          <a:xfrm>
            <a:off x="76200" y="838200"/>
            <a:ext cx="8915400" cy="6461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Blow flies are attracted to dead bodies and often arrive within minutes of the death of an animal.  They have a </a:t>
            </a:r>
            <a:r>
              <a:rPr lang="en-US" sz="1800" b="1" i="0" u="none">
                <a:solidFill>
                  <a:schemeClr val="dk1"/>
                </a:solidFill>
                <a:latin typeface="Times New Roman"/>
                <a:ea typeface="Times New Roman"/>
                <a:cs typeface="Times New Roman"/>
                <a:sym typeface="Times New Roman"/>
              </a:rPr>
              <a:t>complete</a:t>
            </a:r>
            <a:r>
              <a:rPr lang="en-US" sz="1800" b="0" i="0" u="none">
                <a:solidFill>
                  <a:schemeClr val="dk1"/>
                </a:solidFill>
                <a:latin typeface="Times New Roman"/>
                <a:ea typeface="Times New Roman"/>
                <a:cs typeface="Times New Roman"/>
                <a:sym typeface="Times New Roman"/>
              </a:rPr>
              <a:t> life cycle that consists of </a:t>
            </a:r>
            <a:r>
              <a:rPr lang="en-US" sz="1800" b="1" i="0" u="none">
                <a:solidFill>
                  <a:schemeClr val="dk1"/>
                </a:solidFill>
                <a:latin typeface="Times New Roman"/>
                <a:ea typeface="Times New Roman"/>
                <a:cs typeface="Times New Roman"/>
                <a:sym typeface="Times New Roman"/>
              </a:rPr>
              <a:t>egg</a:t>
            </a:r>
            <a:r>
              <a:rPr lang="en-US" sz="1800" b="0" i="0" u="none">
                <a:solidFill>
                  <a:schemeClr val="dk1"/>
                </a:solidFill>
                <a:latin typeface="Times New Roman"/>
                <a:ea typeface="Times New Roman"/>
                <a:cs typeface="Times New Roman"/>
                <a:sym typeface="Times New Roman"/>
              </a:rPr>
              <a:t>, </a:t>
            </a:r>
            <a:r>
              <a:rPr lang="en-US" sz="1800" b="1" i="0" u="none">
                <a:solidFill>
                  <a:schemeClr val="dk1"/>
                </a:solidFill>
                <a:latin typeface="Times New Roman"/>
                <a:ea typeface="Times New Roman"/>
                <a:cs typeface="Times New Roman"/>
                <a:sym typeface="Times New Roman"/>
              </a:rPr>
              <a:t>larva</a:t>
            </a:r>
            <a:r>
              <a:rPr lang="en-US" sz="1800" b="0" i="0" u="none">
                <a:solidFill>
                  <a:schemeClr val="dk1"/>
                </a:solidFill>
                <a:latin typeface="Times New Roman"/>
                <a:ea typeface="Times New Roman"/>
                <a:cs typeface="Times New Roman"/>
                <a:sym typeface="Times New Roman"/>
              </a:rPr>
              <a:t>, </a:t>
            </a:r>
            <a:r>
              <a:rPr lang="en-US" sz="1800" b="1" i="0" u="none">
                <a:solidFill>
                  <a:schemeClr val="dk1"/>
                </a:solidFill>
                <a:latin typeface="Times New Roman"/>
                <a:ea typeface="Times New Roman"/>
                <a:cs typeface="Times New Roman"/>
                <a:sym typeface="Times New Roman"/>
              </a:rPr>
              <a:t>pupa</a:t>
            </a:r>
            <a:r>
              <a:rPr lang="en-US" sz="1800" b="0" i="0" u="none">
                <a:solidFill>
                  <a:schemeClr val="dk1"/>
                </a:solidFill>
                <a:latin typeface="Times New Roman"/>
                <a:ea typeface="Times New Roman"/>
                <a:cs typeface="Times New Roman"/>
                <a:sym typeface="Times New Roman"/>
              </a:rPr>
              <a:t>, and </a:t>
            </a:r>
            <a:r>
              <a:rPr lang="en-US" sz="1800" b="1" i="0" u="none">
                <a:solidFill>
                  <a:schemeClr val="dk1"/>
                </a:solidFill>
                <a:latin typeface="Times New Roman"/>
                <a:ea typeface="Times New Roman"/>
                <a:cs typeface="Times New Roman"/>
                <a:sym typeface="Times New Roman"/>
              </a:rPr>
              <a:t>adult</a:t>
            </a:r>
            <a:r>
              <a:rPr lang="en-US" sz="1800" b="0" i="0" u="none">
                <a:solidFill>
                  <a:schemeClr val="dk1"/>
                </a:solidFill>
                <a:latin typeface="Times New Roman"/>
                <a:ea typeface="Times New Roman"/>
                <a:cs typeface="Times New Roman"/>
                <a:sym typeface="Times New Roman"/>
              </a:rPr>
              <a:t> stages.</a:t>
            </a:r>
            <a:endParaRPr/>
          </a:p>
        </p:txBody>
      </p:sp>
      <p:sp>
        <p:nvSpPr>
          <p:cNvPr id="139" name="Google Shape;139;p17"/>
          <p:cNvSpPr txBox="1"/>
          <p:nvPr/>
        </p:nvSpPr>
        <p:spPr>
          <a:xfrm>
            <a:off x="5257800" y="5638800"/>
            <a:ext cx="3733800"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It takes approximately 14-16 days from egg to adult depending on the temperatures and humidity levels at the location of the body.</a:t>
            </a:r>
            <a:endParaRPr/>
          </a:p>
        </p:txBody>
      </p:sp>
      <p:sp>
        <p:nvSpPr>
          <p:cNvPr id="140" name="Google Shape;140;p17"/>
          <p:cNvSpPr txBox="1"/>
          <p:nvPr/>
        </p:nvSpPr>
        <p:spPr>
          <a:xfrm>
            <a:off x="6705600" y="1676400"/>
            <a:ext cx="838200" cy="369887"/>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Adult</a:t>
            </a:r>
            <a:endParaRPr/>
          </a:p>
        </p:txBody>
      </p:sp>
      <p:sp>
        <p:nvSpPr>
          <p:cNvPr id="141" name="Google Shape;141;p17"/>
          <p:cNvSpPr txBox="1"/>
          <p:nvPr/>
        </p:nvSpPr>
        <p:spPr>
          <a:xfrm>
            <a:off x="8077200" y="2514600"/>
            <a:ext cx="762000" cy="369887"/>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Eggs</a:t>
            </a:r>
            <a:endParaRPr/>
          </a:p>
        </p:txBody>
      </p:sp>
      <p:sp>
        <p:nvSpPr>
          <p:cNvPr id="142" name="Google Shape;142;p17"/>
          <p:cNvSpPr txBox="1"/>
          <p:nvPr/>
        </p:nvSpPr>
        <p:spPr>
          <a:xfrm>
            <a:off x="5105400" y="2449512"/>
            <a:ext cx="762000" cy="369887"/>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Pupa</a:t>
            </a:r>
            <a:endParaRPr/>
          </a:p>
        </p:txBody>
      </p:sp>
      <p:sp>
        <p:nvSpPr>
          <p:cNvPr id="143" name="Google Shape;143;p17"/>
          <p:cNvSpPr txBox="1"/>
          <p:nvPr/>
        </p:nvSpPr>
        <p:spPr>
          <a:xfrm>
            <a:off x="4800600" y="4267200"/>
            <a:ext cx="1143000" cy="64611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3</a:t>
            </a:r>
            <a:r>
              <a:rPr lang="en-US" sz="1800" b="1" i="0" u="none" baseline="30000">
                <a:solidFill>
                  <a:schemeClr val="dk1"/>
                </a:solidFill>
                <a:latin typeface="Times New Roman"/>
                <a:ea typeface="Times New Roman"/>
                <a:cs typeface="Times New Roman"/>
                <a:sym typeface="Times New Roman"/>
              </a:rPr>
              <a:t>rd</a:t>
            </a:r>
            <a:r>
              <a:rPr lang="en-US" sz="1800" b="1" i="0" u="none">
                <a:solidFill>
                  <a:schemeClr val="dk1"/>
                </a:solidFill>
                <a:latin typeface="Times New Roman"/>
                <a:ea typeface="Times New Roman"/>
                <a:cs typeface="Times New Roman"/>
                <a:sym typeface="Times New Roman"/>
              </a:rPr>
              <a:t> Instar Larva</a:t>
            </a:r>
            <a:endParaRPr/>
          </a:p>
        </p:txBody>
      </p:sp>
      <p:sp>
        <p:nvSpPr>
          <p:cNvPr id="144" name="Google Shape;144;p17"/>
          <p:cNvSpPr txBox="1"/>
          <p:nvPr/>
        </p:nvSpPr>
        <p:spPr>
          <a:xfrm>
            <a:off x="6248400" y="4953000"/>
            <a:ext cx="1143000" cy="64611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2</a:t>
            </a:r>
            <a:r>
              <a:rPr lang="en-US" sz="1800" b="1" i="0" u="none" baseline="30000">
                <a:solidFill>
                  <a:schemeClr val="dk1"/>
                </a:solidFill>
                <a:latin typeface="Times New Roman"/>
                <a:ea typeface="Times New Roman"/>
                <a:cs typeface="Times New Roman"/>
                <a:sym typeface="Times New Roman"/>
              </a:rPr>
              <a:t>nd</a:t>
            </a:r>
            <a:r>
              <a:rPr lang="en-US" sz="1800" b="1" i="0" u="none">
                <a:solidFill>
                  <a:schemeClr val="dk1"/>
                </a:solidFill>
                <a:latin typeface="Times New Roman"/>
                <a:ea typeface="Times New Roman"/>
                <a:cs typeface="Times New Roman"/>
                <a:sym typeface="Times New Roman"/>
              </a:rPr>
              <a:t> Instar Larva</a:t>
            </a:r>
            <a:endParaRPr/>
          </a:p>
        </p:txBody>
      </p:sp>
      <p:sp>
        <p:nvSpPr>
          <p:cNvPr id="145" name="Google Shape;145;p17"/>
          <p:cNvSpPr txBox="1"/>
          <p:nvPr/>
        </p:nvSpPr>
        <p:spPr>
          <a:xfrm>
            <a:off x="8229600" y="4257675"/>
            <a:ext cx="838200" cy="923925"/>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1</a:t>
            </a:r>
            <a:r>
              <a:rPr lang="en-US" sz="1800" b="1" i="0" u="none" baseline="30000">
                <a:solidFill>
                  <a:schemeClr val="dk1"/>
                </a:solidFill>
                <a:latin typeface="Times New Roman"/>
                <a:ea typeface="Times New Roman"/>
                <a:cs typeface="Times New Roman"/>
                <a:sym typeface="Times New Roman"/>
              </a:rPr>
              <a:t>st</a:t>
            </a:r>
            <a:r>
              <a:rPr lang="en-US" sz="1800" b="1" i="0" u="none">
                <a:solidFill>
                  <a:schemeClr val="dk1"/>
                </a:solidFill>
                <a:latin typeface="Times New Roman"/>
                <a:ea typeface="Times New Roman"/>
                <a:cs typeface="Times New Roman"/>
                <a:sym typeface="Times New Roman"/>
              </a:rPr>
              <a:t> Instar Larva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p:nvPr/>
        </p:nvSpPr>
        <p:spPr>
          <a:xfrm>
            <a:off x="0" y="0"/>
            <a:ext cx="9144000" cy="708025"/>
          </a:xfrm>
          <a:prstGeom prst="rect">
            <a:avLst/>
          </a:prstGeom>
          <a:solidFill>
            <a:srgbClr val="95373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a:solidFill>
                  <a:schemeClr val="lt1"/>
                </a:solidFill>
                <a:latin typeface="Times New Roman"/>
                <a:ea typeface="Times New Roman"/>
                <a:cs typeface="Times New Roman"/>
                <a:sym typeface="Times New Roman"/>
              </a:rPr>
              <a:t>Examples of Diptera (Flies)</a:t>
            </a:r>
            <a:endParaRPr/>
          </a:p>
        </p:txBody>
      </p:sp>
      <p:sp>
        <p:nvSpPr>
          <p:cNvPr id="151" name="Google Shape;151;p18"/>
          <p:cNvSpPr txBox="1"/>
          <p:nvPr/>
        </p:nvSpPr>
        <p:spPr>
          <a:xfrm>
            <a:off x="0" y="6400800"/>
            <a:ext cx="89916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a:solidFill>
                  <a:schemeClr val="dk1"/>
                </a:solidFill>
                <a:latin typeface="Times New Roman"/>
                <a:ea typeface="Times New Roman"/>
                <a:cs typeface="Times New Roman"/>
                <a:sym typeface="Times New Roman"/>
              </a:rPr>
              <a:t>Informational Source: http://naturalsciences.org/files/documents/csi_tg_overview.doc</a:t>
            </a:r>
            <a:br>
              <a:rPr lang="en-US" sz="800" b="0" i="0" u="none">
                <a:solidFill>
                  <a:schemeClr val="dk1"/>
                </a:solidFill>
                <a:latin typeface="Times New Roman"/>
                <a:ea typeface="Times New Roman"/>
                <a:cs typeface="Times New Roman"/>
                <a:sym typeface="Times New Roman"/>
              </a:rPr>
            </a:br>
            <a:r>
              <a:rPr lang="en-US" sz="800" b="0" i="0" u="none">
                <a:solidFill>
                  <a:schemeClr val="dk1"/>
                </a:solidFill>
                <a:latin typeface="Times New Roman"/>
                <a:ea typeface="Times New Roman"/>
                <a:cs typeface="Times New Roman"/>
                <a:sym typeface="Times New Roman"/>
              </a:rPr>
              <a:t>Images: Top Left - http://www.scienceinschool.org/repository/images/issue2forensic3_large.jpg, Middle-Left: http://forensicfact.files.wordpress.com/2008/04/blowfly053.jpg,  </a:t>
            </a:r>
            <a:br>
              <a:rPr lang="en-US" sz="800" b="0" i="0" u="none">
                <a:solidFill>
                  <a:schemeClr val="dk1"/>
                </a:solidFill>
                <a:latin typeface="Times New Roman"/>
                <a:ea typeface="Times New Roman"/>
                <a:cs typeface="Times New Roman"/>
                <a:sym typeface="Times New Roman"/>
              </a:rPr>
            </a:br>
            <a:r>
              <a:rPr lang="en-US" sz="800" b="0" i="0" u="none">
                <a:solidFill>
                  <a:schemeClr val="dk1"/>
                </a:solidFill>
                <a:latin typeface="Times New Roman"/>
                <a:ea typeface="Times New Roman"/>
                <a:cs typeface="Times New Roman"/>
                <a:sym typeface="Times New Roman"/>
              </a:rPr>
              <a:t>Top Right - http://users.usachoice.net/~swb/forensics/P1.jpg, Bottom - http://www.deathonline.net/decomposition/corpse_fauna/flies/index.htm</a:t>
            </a:r>
            <a:br>
              <a:rPr lang="en-US" sz="800" b="0" i="0" u="none">
                <a:solidFill>
                  <a:schemeClr val="dk1"/>
                </a:solidFill>
                <a:latin typeface="Times New Roman"/>
                <a:ea typeface="Times New Roman"/>
                <a:cs typeface="Times New Roman"/>
                <a:sym typeface="Times New Roman"/>
              </a:rPr>
            </a:br>
            <a:endParaRPr/>
          </a:p>
        </p:txBody>
      </p:sp>
      <p:pic>
        <p:nvPicPr>
          <p:cNvPr id="152" name="Google Shape;152;p18"/>
          <p:cNvPicPr preferRelativeResize="0"/>
          <p:nvPr/>
        </p:nvPicPr>
        <p:blipFill rotWithShape="1">
          <a:blip r:embed="rId3">
            <a:alphaModFix/>
          </a:blip>
          <a:srcRect t="7859" r="40809" b="9608"/>
          <a:stretch/>
        </p:blipFill>
        <p:spPr>
          <a:xfrm>
            <a:off x="6477000" y="914400"/>
            <a:ext cx="1752600" cy="1828800"/>
          </a:xfrm>
          <a:prstGeom prst="rect">
            <a:avLst/>
          </a:prstGeom>
          <a:noFill/>
          <a:ln>
            <a:noFill/>
          </a:ln>
        </p:spPr>
      </p:pic>
      <p:sp>
        <p:nvSpPr>
          <p:cNvPr id="153" name="Google Shape;153;p18"/>
          <p:cNvSpPr txBox="1"/>
          <p:nvPr/>
        </p:nvSpPr>
        <p:spPr>
          <a:xfrm>
            <a:off x="6096000" y="2743200"/>
            <a:ext cx="2514600" cy="862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Flesh Fly</a:t>
            </a:r>
            <a:endParaRPr/>
          </a:p>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(Sarcophagidae) </a:t>
            </a:r>
            <a:br>
              <a:rPr lang="en-US" sz="1200" b="0" i="0" u="none">
                <a:solidFill>
                  <a:schemeClr val="dk1"/>
                </a:solidFill>
                <a:latin typeface="Times New Roman"/>
                <a:ea typeface="Times New Roman"/>
                <a:cs typeface="Times New Roman"/>
                <a:sym typeface="Times New Roman"/>
              </a:rPr>
            </a:br>
            <a:r>
              <a:rPr lang="en-US" sz="1200" b="0" i="0" u="none">
                <a:solidFill>
                  <a:schemeClr val="dk1"/>
                </a:solidFill>
                <a:latin typeface="Times New Roman"/>
                <a:ea typeface="Times New Roman"/>
                <a:cs typeface="Times New Roman"/>
                <a:sym typeface="Times New Roman"/>
              </a:rPr>
              <a:t>S</a:t>
            </a:r>
            <a:r>
              <a:rPr lang="en-US" sz="1400" b="0" i="0" u="none">
                <a:solidFill>
                  <a:schemeClr val="dk1"/>
                </a:solidFill>
                <a:latin typeface="Times New Roman"/>
                <a:ea typeface="Times New Roman"/>
                <a:cs typeface="Times New Roman"/>
                <a:sym typeface="Times New Roman"/>
              </a:rPr>
              <a:t>triped thorax</a:t>
            </a:r>
            <a:endParaRPr/>
          </a:p>
        </p:txBody>
      </p:sp>
      <p:pic>
        <p:nvPicPr>
          <p:cNvPr id="154" name="Google Shape;154;p18"/>
          <p:cNvPicPr preferRelativeResize="0"/>
          <p:nvPr/>
        </p:nvPicPr>
        <p:blipFill rotWithShape="1">
          <a:blip r:embed="rId4">
            <a:alphaModFix/>
          </a:blip>
          <a:srcRect t="9739" b="17532"/>
          <a:stretch/>
        </p:blipFill>
        <p:spPr>
          <a:xfrm>
            <a:off x="3375025" y="914400"/>
            <a:ext cx="2317750" cy="1828800"/>
          </a:xfrm>
          <a:prstGeom prst="rect">
            <a:avLst/>
          </a:prstGeom>
          <a:noFill/>
          <a:ln>
            <a:noFill/>
          </a:ln>
        </p:spPr>
      </p:pic>
      <p:sp>
        <p:nvSpPr>
          <p:cNvPr id="155" name="Google Shape;155;p18"/>
          <p:cNvSpPr txBox="1"/>
          <p:nvPr/>
        </p:nvSpPr>
        <p:spPr>
          <a:xfrm>
            <a:off x="3200400" y="2743200"/>
            <a:ext cx="2667000" cy="862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Blow &amp; Greenbottle Flies</a:t>
            </a:r>
            <a:endParaRPr/>
          </a:p>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(Calliphoridae)</a:t>
            </a:r>
            <a:endParaRPr/>
          </a:p>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Metallic thorax and abdomen</a:t>
            </a:r>
            <a:endParaRPr/>
          </a:p>
        </p:txBody>
      </p:sp>
      <p:pic>
        <p:nvPicPr>
          <p:cNvPr id="156" name="Google Shape;156;p18"/>
          <p:cNvPicPr preferRelativeResize="0"/>
          <p:nvPr/>
        </p:nvPicPr>
        <p:blipFill rotWithShape="1">
          <a:blip r:embed="rId5">
            <a:alphaModFix/>
          </a:blip>
          <a:srcRect l="28684" r="20318" b="48800"/>
          <a:stretch/>
        </p:blipFill>
        <p:spPr>
          <a:xfrm>
            <a:off x="3733800" y="4038600"/>
            <a:ext cx="1600200" cy="1600200"/>
          </a:xfrm>
          <a:prstGeom prst="rect">
            <a:avLst/>
          </a:prstGeom>
          <a:noFill/>
          <a:ln>
            <a:noFill/>
          </a:ln>
        </p:spPr>
      </p:pic>
      <p:sp>
        <p:nvSpPr>
          <p:cNvPr id="157" name="Google Shape;157;p18"/>
          <p:cNvSpPr txBox="1"/>
          <p:nvPr/>
        </p:nvSpPr>
        <p:spPr>
          <a:xfrm>
            <a:off x="3314700" y="5562600"/>
            <a:ext cx="24384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House Fly</a:t>
            </a:r>
            <a:endParaRPr/>
          </a:p>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(Muscidae)</a:t>
            </a:r>
            <a:endParaRPr/>
          </a:p>
        </p:txBody>
      </p:sp>
      <p:pic>
        <p:nvPicPr>
          <p:cNvPr id="158" name="Google Shape;158;p18"/>
          <p:cNvPicPr preferRelativeResize="0"/>
          <p:nvPr/>
        </p:nvPicPr>
        <p:blipFill rotWithShape="1">
          <a:blip r:embed="rId6">
            <a:alphaModFix/>
          </a:blip>
          <a:srcRect/>
          <a:stretch/>
        </p:blipFill>
        <p:spPr>
          <a:xfrm>
            <a:off x="6162675" y="3962400"/>
            <a:ext cx="2381250" cy="1714500"/>
          </a:xfrm>
          <a:prstGeom prst="rect">
            <a:avLst/>
          </a:prstGeom>
          <a:noFill/>
          <a:ln>
            <a:noFill/>
          </a:ln>
        </p:spPr>
      </p:pic>
      <p:sp>
        <p:nvSpPr>
          <p:cNvPr id="159" name="Google Shape;159;p18"/>
          <p:cNvSpPr txBox="1"/>
          <p:nvPr/>
        </p:nvSpPr>
        <p:spPr>
          <a:xfrm>
            <a:off x="6134100" y="5638800"/>
            <a:ext cx="24384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Cheese Skipper </a:t>
            </a:r>
            <a:endParaRPr/>
          </a:p>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(Piophilidae)</a:t>
            </a:r>
            <a:endParaRPr/>
          </a:p>
        </p:txBody>
      </p:sp>
      <p:sp>
        <p:nvSpPr>
          <p:cNvPr id="160" name="Google Shape;160;p18"/>
          <p:cNvSpPr txBox="1"/>
          <p:nvPr/>
        </p:nvSpPr>
        <p:spPr>
          <a:xfrm>
            <a:off x="304800" y="914400"/>
            <a:ext cx="2667000" cy="83026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Early Stage Decomposition</a:t>
            </a:r>
            <a:endParaRPr/>
          </a:p>
        </p:txBody>
      </p:sp>
      <p:sp>
        <p:nvSpPr>
          <p:cNvPr id="161" name="Google Shape;161;p18"/>
          <p:cNvSpPr txBox="1"/>
          <p:nvPr/>
        </p:nvSpPr>
        <p:spPr>
          <a:xfrm>
            <a:off x="304800" y="5105400"/>
            <a:ext cx="2667000" cy="83026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Late Stage Decomposition</a:t>
            </a:r>
            <a:endParaRPr/>
          </a:p>
        </p:txBody>
      </p:sp>
      <p:pic>
        <p:nvPicPr>
          <p:cNvPr id="162" name="Google Shape;162;p18"/>
          <p:cNvPicPr preferRelativeResize="0"/>
          <p:nvPr/>
        </p:nvPicPr>
        <p:blipFill rotWithShape="1">
          <a:blip r:embed="rId7">
            <a:alphaModFix/>
          </a:blip>
          <a:srcRect/>
          <a:stretch/>
        </p:blipFill>
        <p:spPr>
          <a:xfrm>
            <a:off x="381000" y="1981200"/>
            <a:ext cx="2514600" cy="2212975"/>
          </a:xfrm>
          <a:prstGeom prst="rect">
            <a:avLst/>
          </a:prstGeom>
          <a:noFill/>
          <a:ln>
            <a:noFill/>
          </a:ln>
        </p:spPr>
      </p:pic>
      <p:sp>
        <p:nvSpPr>
          <p:cNvPr id="163" name="Google Shape;163;p18"/>
          <p:cNvSpPr txBox="1"/>
          <p:nvPr/>
        </p:nvSpPr>
        <p:spPr>
          <a:xfrm>
            <a:off x="304800" y="4114800"/>
            <a:ext cx="26670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Life Cycle of a Calliphoridae Fly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p:nvPr/>
        </p:nvSpPr>
        <p:spPr>
          <a:xfrm>
            <a:off x="0" y="0"/>
            <a:ext cx="9144000" cy="708025"/>
          </a:xfrm>
          <a:prstGeom prst="rect">
            <a:avLst/>
          </a:prstGeom>
          <a:solidFill>
            <a:srgbClr val="95373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a:solidFill>
                  <a:schemeClr val="lt1"/>
                </a:solidFill>
                <a:latin typeface="Times New Roman"/>
                <a:ea typeface="Times New Roman"/>
                <a:cs typeface="Times New Roman"/>
                <a:sym typeface="Times New Roman"/>
              </a:rPr>
              <a:t>Examples of Coleoptera (Beetles)</a:t>
            </a:r>
            <a:endParaRPr/>
          </a:p>
        </p:txBody>
      </p:sp>
      <p:sp>
        <p:nvSpPr>
          <p:cNvPr id="169" name="Google Shape;169;p19"/>
          <p:cNvSpPr txBox="1"/>
          <p:nvPr/>
        </p:nvSpPr>
        <p:spPr>
          <a:xfrm>
            <a:off x="9525" y="6507162"/>
            <a:ext cx="87630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imes New Roman"/>
              <a:buNone/>
            </a:pPr>
            <a:r>
              <a:rPr lang="en-US" sz="900" b="0" i="0" u="none">
                <a:solidFill>
                  <a:schemeClr val="dk1"/>
                </a:solidFill>
                <a:latin typeface="Times New Roman"/>
                <a:ea typeface="Times New Roman"/>
                <a:cs typeface="Times New Roman"/>
                <a:sym typeface="Times New Roman"/>
              </a:rPr>
              <a:t>Informational Source: http://naturalsciences.org/files/documents/csi_tg_overview.doc </a:t>
            </a:r>
            <a:endParaRPr/>
          </a:p>
          <a:p>
            <a:pPr marL="0" marR="0" lvl="0" indent="0" algn="l" rtl="0">
              <a:lnSpc>
                <a:spcPct val="100000"/>
              </a:lnSpc>
              <a:spcBef>
                <a:spcPts val="0"/>
              </a:spcBef>
              <a:spcAft>
                <a:spcPts val="0"/>
              </a:spcAft>
              <a:buClr>
                <a:schemeClr val="dk1"/>
              </a:buClr>
              <a:buSzPts val="900"/>
              <a:buFont typeface="Times New Roman"/>
              <a:buNone/>
            </a:pPr>
            <a:r>
              <a:rPr lang="en-US" sz="900" b="0" i="0" u="none">
                <a:solidFill>
                  <a:schemeClr val="dk1"/>
                </a:solidFill>
                <a:latin typeface="Times New Roman"/>
                <a:ea typeface="Times New Roman"/>
                <a:cs typeface="Times New Roman"/>
                <a:sym typeface="Times New Roman"/>
              </a:rPr>
              <a:t>Images: http://www.cals.ncsu.edu/course/ent425/library/spotid/coleoptera/coleoptera.html  &amp; http://www.forensicflies.com/beetles.htm</a:t>
            </a:r>
            <a:endParaRPr/>
          </a:p>
        </p:txBody>
      </p:sp>
      <p:sp>
        <p:nvSpPr>
          <p:cNvPr id="170" name="Google Shape;170;p19"/>
          <p:cNvSpPr txBox="1"/>
          <p:nvPr/>
        </p:nvSpPr>
        <p:spPr>
          <a:xfrm>
            <a:off x="342900" y="2449512"/>
            <a:ext cx="3276600" cy="554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1" i="0" u="none">
                <a:solidFill>
                  <a:schemeClr val="dk1"/>
                </a:solidFill>
                <a:latin typeface="Times New Roman"/>
                <a:ea typeface="Times New Roman"/>
                <a:cs typeface="Times New Roman"/>
                <a:sym typeface="Times New Roman"/>
              </a:rPr>
              <a:t>Carrion Beetles</a:t>
            </a:r>
            <a:r>
              <a:rPr lang="en-US" sz="1600" b="1" i="0" u="none">
                <a:solidFill>
                  <a:schemeClr val="dk1"/>
                </a:solidFill>
                <a:latin typeface="Calibri"/>
                <a:ea typeface="Calibri"/>
                <a:cs typeface="Calibri"/>
                <a:sym typeface="Calibri"/>
              </a:rPr>
              <a:t> (</a:t>
            </a:r>
            <a:r>
              <a:rPr lang="en-US" sz="1600" b="1" i="1" u="none">
                <a:solidFill>
                  <a:schemeClr val="dk1"/>
                </a:solidFill>
                <a:latin typeface="Times New Roman"/>
                <a:ea typeface="Times New Roman"/>
                <a:cs typeface="Times New Roman"/>
                <a:sym typeface="Times New Roman"/>
              </a:rPr>
              <a:t>Silphidae)</a:t>
            </a:r>
            <a:br>
              <a:rPr lang="en-US" sz="1600" b="1" i="1" u="none">
                <a:solidFill>
                  <a:schemeClr val="dk1"/>
                </a:solidFill>
                <a:latin typeface="Times New Roman"/>
                <a:ea typeface="Times New Roman"/>
                <a:cs typeface="Times New Roman"/>
                <a:sym typeface="Times New Roman"/>
              </a:rPr>
            </a:br>
            <a:r>
              <a:rPr lang="en-US" sz="1400" b="0" i="0" u="none">
                <a:solidFill>
                  <a:schemeClr val="dk1"/>
                </a:solidFill>
                <a:latin typeface="Times New Roman"/>
                <a:ea typeface="Times New Roman"/>
                <a:cs typeface="Times New Roman"/>
                <a:sym typeface="Times New Roman"/>
              </a:rPr>
              <a:t>Adults &amp; larvae feed on fly larvae</a:t>
            </a:r>
            <a:endParaRPr/>
          </a:p>
        </p:txBody>
      </p:sp>
      <p:sp>
        <p:nvSpPr>
          <p:cNvPr id="171" name="Google Shape;171;p19"/>
          <p:cNvSpPr txBox="1"/>
          <p:nvPr/>
        </p:nvSpPr>
        <p:spPr>
          <a:xfrm>
            <a:off x="4114800" y="838200"/>
            <a:ext cx="4876800" cy="46196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Early to Late Stage Decomposition</a:t>
            </a:r>
            <a:endParaRPr/>
          </a:p>
        </p:txBody>
      </p:sp>
      <p:sp>
        <p:nvSpPr>
          <p:cNvPr id="172" name="Google Shape;172;p19"/>
          <p:cNvSpPr txBox="1"/>
          <p:nvPr/>
        </p:nvSpPr>
        <p:spPr>
          <a:xfrm>
            <a:off x="152400" y="3581400"/>
            <a:ext cx="8763000" cy="46196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Late Stage Decomposition</a:t>
            </a:r>
            <a:endParaRPr/>
          </a:p>
        </p:txBody>
      </p:sp>
      <p:grpSp>
        <p:nvGrpSpPr>
          <p:cNvPr id="173" name="Google Shape;173;p19"/>
          <p:cNvGrpSpPr/>
          <p:nvPr/>
        </p:nvGrpSpPr>
        <p:grpSpPr>
          <a:xfrm>
            <a:off x="4724400" y="1382712"/>
            <a:ext cx="1676400" cy="2046287"/>
            <a:chOff x="0" y="0"/>
            <a:chExt cx="2147483647" cy="2147483647"/>
          </a:xfrm>
        </p:grpSpPr>
        <p:sp>
          <p:nvSpPr>
            <p:cNvPr id="174" name="Google Shape;174;p19"/>
            <p:cNvSpPr txBox="1"/>
            <p:nvPr/>
          </p:nvSpPr>
          <p:spPr>
            <a:xfrm>
              <a:off x="0" y="1275534294"/>
              <a:ext cx="2147483647" cy="8719493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Rove Beetles </a:t>
              </a:r>
              <a:endParaRPr/>
            </a:p>
            <a:p>
              <a:pPr marL="0" marR="0" lvl="0" indent="0" algn="ctr" rtl="0">
                <a:lnSpc>
                  <a:spcPct val="100000"/>
                </a:lnSpc>
                <a:spcBef>
                  <a:spcPts val="0"/>
                </a:spcBef>
                <a:spcAft>
                  <a:spcPts val="0"/>
                </a:spcAft>
                <a:buClr>
                  <a:schemeClr val="dk1"/>
                </a:buClr>
                <a:buSzPts val="1600"/>
                <a:buFont typeface="Times New Roman"/>
                <a:buNone/>
              </a:pPr>
              <a:r>
                <a:rPr lang="en-US" sz="1600" b="1" i="0" u="none">
                  <a:solidFill>
                    <a:schemeClr val="dk1"/>
                  </a:solidFill>
                  <a:latin typeface="Times New Roman"/>
                  <a:ea typeface="Times New Roman"/>
                  <a:cs typeface="Times New Roman"/>
                  <a:sym typeface="Times New Roman"/>
                </a:rPr>
                <a:t>(</a:t>
              </a:r>
              <a:r>
                <a:rPr lang="en-US" sz="1600" b="1" i="1" u="none">
                  <a:solidFill>
                    <a:schemeClr val="dk1"/>
                  </a:solidFill>
                  <a:latin typeface="Times New Roman"/>
                  <a:ea typeface="Times New Roman"/>
                  <a:cs typeface="Times New Roman"/>
                  <a:sym typeface="Times New Roman"/>
                </a:rPr>
                <a:t>Staphylinidae</a:t>
              </a:r>
              <a:r>
                <a:rPr lang="en-US" sz="1600" b="1" i="0" u="none">
                  <a:solidFill>
                    <a:schemeClr val="dk1"/>
                  </a:solidFill>
                  <a:latin typeface="Times New Roman"/>
                  <a:ea typeface="Times New Roman"/>
                  <a:cs typeface="Times New Roman"/>
                  <a:sym typeface="Times New Roman"/>
                </a:rPr>
                <a:t>)</a:t>
              </a:r>
              <a:endParaRPr/>
            </a:p>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Predator of fly eggs</a:t>
              </a:r>
              <a:endParaRPr/>
            </a:p>
          </p:txBody>
        </p:sp>
        <p:pic>
          <p:nvPicPr>
            <p:cNvPr id="175" name="Google Shape;175;p19"/>
            <p:cNvPicPr preferRelativeResize="0"/>
            <p:nvPr/>
          </p:nvPicPr>
          <p:blipFill rotWithShape="1">
            <a:blip r:embed="rId3">
              <a:alphaModFix/>
            </a:blip>
            <a:srcRect/>
            <a:stretch/>
          </p:blipFill>
          <p:spPr>
            <a:xfrm rot="-5400000">
              <a:off x="312361426" y="-91647341"/>
              <a:ext cx="1522761187" cy="1430596013"/>
            </a:xfrm>
            <a:prstGeom prst="rect">
              <a:avLst/>
            </a:prstGeom>
            <a:noFill/>
            <a:ln>
              <a:noFill/>
            </a:ln>
          </p:spPr>
        </p:pic>
      </p:grpSp>
      <p:sp>
        <p:nvSpPr>
          <p:cNvPr id="176" name="Google Shape;176;p19"/>
          <p:cNvSpPr txBox="1"/>
          <p:nvPr/>
        </p:nvSpPr>
        <p:spPr>
          <a:xfrm>
            <a:off x="76200" y="838200"/>
            <a:ext cx="3733800" cy="461962"/>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Early Stage Decomposition</a:t>
            </a:r>
            <a:endParaRPr/>
          </a:p>
        </p:txBody>
      </p:sp>
      <p:grpSp>
        <p:nvGrpSpPr>
          <p:cNvPr id="177" name="Google Shape;177;p19"/>
          <p:cNvGrpSpPr/>
          <p:nvPr/>
        </p:nvGrpSpPr>
        <p:grpSpPr>
          <a:xfrm>
            <a:off x="495300" y="1382712"/>
            <a:ext cx="2971800" cy="1096962"/>
            <a:chOff x="0" y="0"/>
            <a:chExt cx="2147483647" cy="2147483647"/>
          </a:xfrm>
        </p:grpSpPr>
        <p:pic>
          <p:nvPicPr>
            <p:cNvPr id="178" name="Google Shape;178;p19"/>
            <p:cNvPicPr preferRelativeResize="0"/>
            <p:nvPr/>
          </p:nvPicPr>
          <p:blipFill rotWithShape="1">
            <a:blip r:embed="rId4">
              <a:alphaModFix/>
            </a:blip>
            <a:srcRect/>
            <a:stretch/>
          </p:blipFill>
          <p:spPr>
            <a:xfrm>
              <a:off x="0" y="0"/>
              <a:ext cx="1031675891" cy="2147483527"/>
            </a:xfrm>
            <a:prstGeom prst="rect">
              <a:avLst/>
            </a:prstGeom>
            <a:noFill/>
            <a:ln>
              <a:noFill/>
            </a:ln>
          </p:spPr>
        </p:pic>
        <p:pic>
          <p:nvPicPr>
            <p:cNvPr id="179" name="Google Shape;179;p19"/>
            <p:cNvPicPr preferRelativeResize="0"/>
            <p:nvPr/>
          </p:nvPicPr>
          <p:blipFill rotWithShape="1">
            <a:blip r:embed="rId5">
              <a:alphaModFix/>
            </a:blip>
            <a:srcRect/>
            <a:stretch/>
          </p:blipFill>
          <p:spPr>
            <a:xfrm>
              <a:off x="1046209979" y="0"/>
              <a:ext cx="1101273667" cy="2147483647"/>
            </a:xfrm>
            <a:prstGeom prst="rect">
              <a:avLst/>
            </a:prstGeom>
            <a:noFill/>
            <a:ln>
              <a:noFill/>
            </a:ln>
          </p:spPr>
        </p:pic>
      </p:grpSp>
      <p:pic>
        <p:nvPicPr>
          <p:cNvPr id="180" name="Google Shape;180;p19"/>
          <p:cNvPicPr preferRelativeResize="0"/>
          <p:nvPr/>
        </p:nvPicPr>
        <p:blipFill rotWithShape="1">
          <a:blip r:embed="rId6">
            <a:alphaModFix/>
          </a:blip>
          <a:srcRect/>
          <a:stretch/>
        </p:blipFill>
        <p:spPr>
          <a:xfrm>
            <a:off x="5486400" y="4114800"/>
            <a:ext cx="1619250" cy="1189037"/>
          </a:xfrm>
          <a:prstGeom prst="rect">
            <a:avLst/>
          </a:prstGeom>
          <a:noFill/>
          <a:ln>
            <a:noFill/>
          </a:ln>
        </p:spPr>
      </p:pic>
      <p:pic>
        <p:nvPicPr>
          <p:cNvPr id="181" name="Google Shape;181;p19"/>
          <p:cNvPicPr preferRelativeResize="0"/>
          <p:nvPr/>
        </p:nvPicPr>
        <p:blipFill rotWithShape="1">
          <a:blip r:embed="rId7">
            <a:alphaModFix/>
          </a:blip>
          <a:srcRect/>
          <a:stretch/>
        </p:blipFill>
        <p:spPr>
          <a:xfrm>
            <a:off x="7162800" y="4114800"/>
            <a:ext cx="1698625" cy="1189037"/>
          </a:xfrm>
          <a:prstGeom prst="rect">
            <a:avLst/>
          </a:prstGeom>
          <a:noFill/>
          <a:ln>
            <a:noFill/>
          </a:ln>
        </p:spPr>
      </p:pic>
      <p:sp>
        <p:nvSpPr>
          <p:cNvPr id="182" name="Google Shape;182;p19"/>
          <p:cNvSpPr txBox="1"/>
          <p:nvPr/>
        </p:nvSpPr>
        <p:spPr>
          <a:xfrm>
            <a:off x="5791200" y="5334000"/>
            <a:ext cx="2895600" cy="862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Hide Beetles </a:t>
            </a:r>
            <a:br>
              <a:rPr lang="en-US" sz="1800" b="1" i="0" u="none">
                <a:solidFill>
                  <a:schemeClr val="dk1"/>
                </a:solidFill>
                <a:latin typeface="Times New Roman"/>
                <a:ea typeface="Times New Roman"/>
                <a:cs typeface="Times New Roman"/>
                <a:sym typeface="Times New Roman"/>
              </a:rPr>
            </a:br>
            <a:r>
              <a:rPr lang="en-US" sz="1600" b="1" i="0" u="none">
                <a:solidFill>
                  <a:schemeClr val="dk1"/>
                </a:solidFill>
                <a:latin typeface="Times New Roman"/>
                <a:ea typeface="Times New Roman"/>
                <a:cs typeface="Times New Roman"/>
                <a:sym typeface="Times New Roman"/>
              </a:rPr>
              <a:t>(</a:t>
            </a:r>
            <a:r>
              <a:rPr lang="en-US" sz="1600" b="1" i="1" u="none">
                <a:solidFill>
                  <a:schemeClr val="dk1"/>
                </a:solidFill>
                <a:latin typeface="Times New Roman"/>
                <a:ea typeface="Times New Roman"/>
                <a:cs typeface="Times New Roman"/>
                <a:sym typeface="Times New Roman"/>
              </a:rPr>
              <a:t>Scarabidae</a:t>
            </a:r>
            <a:r>
              <a:rPr lang="en-US" sz="1600" b="1" i="0" u="none">
                <a:solidFill>
                  <a:schemeClr val="dk1"/>
                </a:solidFill>
                <a:latin typeface="Times New Roman"/>
                <a:ea typeface="Times New Roman"/>
                <a:cs typeface="Times New Roman"/>
                <a:sym typeface="Times New Roman"/>
              </a:rPr>
              <a:t>)</a:t>
            </a:r>
            <a:br>
              <a:rPr lang="en-US" sz="1600" b="1" i="0" u="none">
                <a:solidFill>
                  <a:schemeClr val="dk1"/>
                </a:solidFill>
                <a:latin typeface="Times New Roman"/>
                <a:ea typeface="Times New Roman"/>
                <a:cs typeface="Times New Roman"/>
                <a:sym typeface="Times New Roman"/>
              </a:rPr>
            </a:br>
            <a:r>
              <a:rPr lang="en-US" sz="1600" b="0" i="0" u="none">
                <a:solidFill>
                  <a:schemeClr val="dk1"/>
                </a:solidFill>
                <a:latin typeface="Times New Roman"/>
                <a:ea typeface="Times New Roman"/>
                <a:cs typeface="Times New Roman"/>
                <a:sym typeface="Times New Roman"/>
              </a:rPr>
              <a:t>Usually the last to arrive</a:t>
            </a:r>
            <a:endParaRPr/>
          </a:p>
        </p:txBody>
      </p:sp>
      <p:grpSp>
        <p:nvGrpSpPr>
          <p:cNvPr id="183" name="Google Shape;183;p19"/>
          <p:cNvGrpSpPr/>
          <p:nvPr/>
        </p:nvGrpSpPr>
        <p:grpSpPr>
          <a:xfrm>
            <a:off x="6553200" y="1382712"/>
            <a:ext cx="1905000" cy="2046287"/>
            <a:chOff x="0" y="0"/>
            <a:chExt cx="2147483647" cy="2147483647"/>
          </a:xfrm>
        </p:grpSpPr>
        <p:pic>
          <p:nvPicPr>
            <p:cNvPr id="184" name="Google Shape;184;p19"/>
            <p:cNvPicPr preferRelativeResize="0"/>
            <p:nvPr/>
          </p:nvPicPr>
          <p:blipFill rotWithShape="1">
            <a:blip r:embed="rId8">
              <a:alphaModFix/>
            </a:blip>
            <a:srcRect/>
            <a:stretch/>
          </p:blipFill>
          <p:spPr>
            <a:xfrm>
              <a:off x="66203156" y="0"/>
              <a:ext cx="2015078123" cy="1247300601"/>
            </a:xfrm>
            <a:prstGeom prst="rect">
              <a:avLst/>
            </a:prstGeom>
            <a:noFill/>
            <a:ln>
              <a:noFill/>
            </a:ln>
          </p:spPr>
        </p:pic>
        <p:sp>
          <p:nvSpPr>
            <p:cNvPr id="185" name="Google Shape;185;p19"/>
            <p:cNvSpPr txBox="1"/>
            <p:nvPr/>
          </p:nvSpPr>
          <p:spPr>
            <a:xfrm>
              <a:off x="0" y="1275534776"/>
              <a:ext cx="2147483647" cy="87194887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Clown Beetles </a:t>
              </a:r>
              <a:endParaRPr/>
            </a:p>
            <a:p>
              <a:pPr marL="0" marR="0" lvl="0" indent="0" algn="ctr" rtl="0">
                <a:lnSpc>
                  <a:spcPct val="100000"/>
                </a:lnSpc>
                <a:spcBef>
                  <a:spcPts val="0"/>
                </a:spcBef>
                <a:spcAft>
                  <a:spcPts val="0"/>
                </a:spcAft>
                <a:buClr>
                  <a:schemeClr val="dk1"/>
                </a:buClr>
                <a:buSzPts val="1600"/>
                <a:buFont typeface="Times New Roman"/>
                <a:buNone/>
              </a:pPr>
              <a:r>
                <a:rPr lang="en-US" sz="1600" b="1" i="0" u="none">
                  <a:solidFill>
                    <a:schemeClr val="dk1"/>
                  </a:solidFill>
                  <a:latin typeface="Times New Roman"/>
                  <a:ea typeface="Times New Roman"/>
                  <a:cs typeface="Times New Roman"/>
                  <a:sym typeface="Times New Roman"/>
                </a:rPr>
                <a:t>(</a:t>
              </a:r>
              <a:r>
                <a:rPr lang="en-US" sz="1600" b="1" i="1" u="none">
                  <a:solidFill>
                    <a:schemeClr val="dk1"/>
                  </a:solidFill>
                  <a:latin typeface="Times New Roman"/>
                  <a:ea typeface="Times New Roman"/>
                  <a:cs typeface="Times New Roman"/>
                  <a:sym typeface="Times New Roman"/>
                </a:rPr>
                <a:t>Histeridae</a:t>
              </a:r>
              <a:r>
                <a:rPr lang="en-US" sz="1600" b="1" i="0" u="none">
                  <a:solidFill>
                    <a:schemeClr val="dk1"/>
                  </a:solidFill>
                  <a:latin typeface="Times New Roman"/>
                  <a:ea typeface="Times New Roman"/>
                  <a:cs typeface="Times New Roman"/>
                  <a:sym typeface="Times New Roman"/>
                </a:rPr>
                <a:t>)</a:t>
              </a:r>
              <a:endParaRPr/>
            </a:p>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Predator of fly eggs</a:t>
              </a:r>
              <a:endParaRPr/>
            </a:p>
          </p:txBody>
        </p:sp>
      </p:grpSp>
      <p:sp>
        <p:nvSpPr>
          <p:cNvPr id="186" name="Google Shape;186;p19"/>
          <p:cNvSpPr txBox="1"/>
          <p:nvPr/>
        </p:nvSpPr>
        <p:spPr>
          <a:xfrm>
            <a:off x="152400" y="5105400"/>
            <a:ext cx="2895600" cy="11080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Ham &amp; Checkered Beetles </a:t>
            </a:r>
            <a:r>
              <a:rPr lang="en-US" sz="1600" b="1" i="0" u="none">
                <a:solidFill>
                  <a:schemeClr val="dk1"/>
                </a:solidFill>
                <a:latin typeface="Times New Roman"/>
                <a:ea typeface="Times New Roman"/>
                <a:cs typeface="Times New Roman"/>
                <a:sym typeface="Times New Roman"/>
              </a:rPr>
              <a:t>(</a:t>
            </a:r>
            <a:r>
              <a:rPr lang="en-US" sz="1600" b="1" i="1" u="none">
                <a:solidFill>
                  <a:schemeClr val="dk1"/>
                </a:solidFill>
                <a:latin typeface="Times New Roman"/>
                <a:ea typeface="Times New Roman"/>
                <a:cs typeface="Times New Roman"/>
                <a:sym typeface="Times New Roman"/>
              </a:rPr>
              <a:t>Cleridae</a:t>
            </a:r>
            <a:r>
              <a:rPr lang="en-US" sz="1600" b="1" i="0" u="none">
                <a:solidFill>
                  <a:schemeClr val="dk1"/>
                </a:solidFill>
                <a:latin typeface="Times New Roman"/>
                <a:ea typeface="Times New Roman"/>
                <a:cs typeface="Times New Roman"/>
                <a:sym typeface="Times New Roman"/>
              </a:rPr>
              <a:t>)</a:t>
            </a:r>
            <a:br>
              <a:rPr lang="en-US" sz="1600" b="1" i="0" u="none">
                <a:solidFill>
                  <a:schemeClr val="dk1"/>
                </a:solidFill>
                <a:latin typeface="Times New Roman"/>
                <a:ea typeface="Times New Roman"/>
                <a:cs typeface="Times New Roman"/>
                <a:sym typeface="Times New Roman"/>
              </a:rPr>
            </a:br>
            <a:r>
              <a:rPr lang="en-US" sz="1600" b="0" i="0" u="none">
                <a:solidFill>
                  <a:schemeClr val="dk1"/>
                </a:solidFill>
                <a:latin typeface="Times New Roman"/>
                <a:ea typeface="Times New Roman"/>
                <a:cs typeface="Times New Roman"/>
                <a:sym typeface="Times New Roman"/>
              </a:rPr>
              <a:t>Predator of flies &amp; beetles; </a:t>
            </a:r>
            <a:endParaRPr/>
          </a:p>
          <a:p>
            <a:pPr marL="0" marR="0" lvl="0" indent="0" algn="ct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also feed on dead tissue</a:t>
            </a:r>
            <a:endParaRPr/>
          </a:p>
        </p:txBody>
      </p:sp>
      <p:sp>
        <p:nvSpPr>
          <p:cNvPr id="187" name="Google Shape;187;p19"/>
          <p:cNvSpPr txBox="1"/>
          <p:nvPr/>
        </p:nvSpPr>
        <p:spPr>
          <a:xfrm>
            <a:off x="2819400" y="5791200"/>
            <a:ext cx="2895600" cy="6159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Skin Beetles </a:t>
            </a:r>
            <a:r>
              <a:rPr lang="en-US" sz="1600" b="1" i="0" u="none">
                <a:solidFill>
                  <a:schemeClr val="dk1"/>
                </a:solidFill>
                <a:latin typeface="Times New Roman"/>
                <a:ea typeface="Times New Roman"/>
                <a:cs typeface="Times New Roman"/>
                <a:sym typeface="Times New Roman"/>
              </a:rPr>
              <a:t>(</a:t>
            </a:r>
            <a:r>
              <a:rPr lang="en-US" sz="1600" b="1" i="1" u="none">
                <a:solidFill>
                  <a:schemeClr val="dk1"/>
                </a:solidFill>
                <a:latin typeface="Times New Roman"/>
                <a:ea typeface="Times New Roman"/>
                <a:cs typeface="Times New Roman"/>
                <a:sym typeface="Times New Roman"/>
              </a:rPr>
              <a:t>Dermestidae</a:t>
            </a:r>
            <a:r>
              <a:rPr lang="en-US" sz="1600" b="1" i="0" u="none">
                <a:solidFill>
                  <a:schemeClr val="dk1"/>
                </a:solidFill>
                <a:latin typeface="Times New Roman"/>
                <a:ea typeface="Times New Roman"/>
                <a:cs typeface="Times New Roman"/>
                <a:sym typeface="Times New Roman"/>
              </a:rPr>
              <a:t>)</a:t>
            </a:r>
            <a:br>
              <a:rPr lang="en-US" sz="1600" b="1" i="0" u="none">
                <a:solidFill>
                  <a:schemeClr val="dk1"/>
                </a:solidFill>
                <a:latin typeface="Times New Roman"/>
                <a:ea typeface="Times New Roman"/>
                <a:cs typeface="Times New Roman"/>
                <a:sym typeface="Times New Roman"/>
              </a:rPr>
            </a:br>
            <a:r>
              <a:rPr lang="en-US" sz="1600" b="0" i="0" u="none">
                <a:solidFill>
                  <a:schemeClr val="dk1"/>
                </a:solidFill>
                <a:latin typeface="Times New Roman"/>
                <a:ea typeface="Times New Roman"/>
                <a:cs typeface="Times New Roman"/>
                <a:sym typeface="Times New Roman"/>
              </a:rPr>
              <a:t>Feed on dried skin &amp; tissues</a:t>
            </a:r>
            <a:endParaRPr/>
          </a:p>
        </p:txBody>
      </p:sp>
      <p:pic>
        <p:nvPicPr>
          <p:cNvPr id="188" name="Google Shape;188;p19"/>
          <p:cNvPicPr preferRelativeResize="0"/>
          <p:nvPr/>
        </p:nvPicPr>
        <p:blipFill rotWithShape="1">
          <a:blip r:embed="rId9">
            <a:alphaModFix/>
          </a:blip>
          <a:srcRect/>
          <a:stretch/>
        </p:blipFill>
        <p:spPr>
          <a:xfrm>
            <a:off x="3541712" y="4343400"/>
            <a:ext cx="1450975" cy="1446212"/>
          </a:xfrm>
          <a:prstGeom prst="rect">
            <a:avLst/>
          </a:prstGeom>
          <a:noFill/>
          <a:ln>
            <a:noFill/>
          </a:ln>
        </p:spPr>
      </p:pic>
      <p:pic>
        <p:nvPicPr>
          <p:cNvPr id="189" name="Google Shape;189;p19"/>
          <p:cNvPicPr preferRelativeResize="0"/>
          <p:nvPr/>
        </p:nvPicPr>
        <p:blipFill rotWithShape="1">
          <a:blip r:embed="rId10">
            <a:alphaModFix/>
          </a:blip>
          <a:srcRect/>
          <a:stretch/>
        </p:blipFill>
        <p:spPr>
          <a:xfrm>
            <a:off x="804862" y="4038600"/>
            <a:ext cx="1590675" cy="1076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1088</Words>
  <Application>Microsoft Macintosh PowerPoint</Application>
  <PresentationFormat>On-screen Show (4:3)</PresentationFormat>
  <Paragraphs>100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Corben;700</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Harris</dc:creator>
  <cp:lastModifiedBy>Kara Harris</cp:lastModifiedBy>
  <cp:revision>3</cp:revision>
  <dcterms:modified xsi:type="dcterms:W3CDTF">2020-11-15T20:57:02Z</dcterms:modified>
</cp:coreProperties>
</file>