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http://www.mobdecor.com/r/img/161036-death-rides-a-pale-hors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34112" y="1463041"/>
            <a:ext cx="11893456" cy="521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3" descr="http://cdn.bloody-disgusting.com/wp-content/uploads/2012/11/apalehorsenameddeathbanner.jpg"/>
          <p:cNvPicPr preferRelativeResize="0"/>
          <p:nvPr/>
        </p:nvPicPr>
        <p:blipFill rotWithShape="1">
          <a:blip r:embed="rId2">
            <a:alphaModFix/>
          </a:blip>
          <a:srcRect t="19178"/>
          <a:stretch/>
        </p:blipFill>
        <p:spPr>
          <a:xfrm>
            <a:off x="5276850" y="0"/>
            <a:ext cx="6915150" cy="126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 descr="http://cdn.bloody-disgusting.com/wp-content/uploads/2012/11/apalehorsenameddeathbanner.jpg"/>
          <p:cNvPicPr preferRelativeResize="0"/>
          <p:nvPr/>
        </p:nvPicPr>
        <p:blipFill rotWithShape="1">
          <a:blip r:embed="rId2">
            <a:alphaModFix/>
          </a:blip>
          <a:srcRect t="19178"/>
          <a:stretch/>
        </p:blipFill>
        <p:spPr>
          <a:xfrm flipH="1">
            <a:off x="0" y="0"/>
            <a:ext cx="6915150" cy="126732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http://www.mobdecor.com/r/img/161036-death-rides-a-pale-hors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352926" y="4655719"/>
            <a:ext cx="6866022" cy="97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Times New Roman"/>
              <a:buNone/>
            </a:pPr>
            <a:r>
              <a:rPr lang="en-US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Death</a:t>
            </a:r>
            <a:endParaRPr/>
          </a:p>
        </p:txBody>
      </p:sp>
      <p:pic>
        <p:nvPicPr>
          <p:cNvPr id="39" name="Google Shape;39;p6" descr="human study outdoors nsfl decomposi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5490" y="3661360"/>
            <a:ext cx="4534122" cy="296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288758" y="218814"/>
            <a:ext cx="11738810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sym typeface="Times New Roman"/>
              </a:rPr>
              <a:t>Initial Decay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170688" y="1402080"/>
            <a:ext cx="8107680" cy="527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Days 0-3</a:t>
            </a:r>
            <a:endParaRPr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Corpse appears normal on the outside but body is breaking down due to autolysis</a:t>
            </a: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 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Flies land and lay eggs, which hatch into maggots*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hours, the face is harder to recognize</a:t>
            </a:r>
            <a:endParaRPr sz="28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abdomen becomes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days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Rodents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 cats 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eat the face of the body; 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dogs</a:t>
            </a:r>
            <a:r>
              <a:rPr lang="en-US" sz="2800" b="0" i="0" u="none" strike="noStrike" cap="none" dirty="0">
                <a:solidFill>
                  <a:schemeClr val="tx1"/>
                </a:solidFill>
                <a:sym typeface="Times New Roman"/>
              </a:rPr>
              <a:t> tend to guard the owner’s body</a:t>
            </a:r>
            <a:endParaRPr dirty="0">
              <a:solidFill>
                <a:schemeClr val="tx1"/>
              </a:solidFill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8568" y="1402080"/>
            <a:ext cx="3429000" cy="24442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8568" y="4068228"/>
            <a:ext cx="3492094" cy="26060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4112" y="1497565"/>
            <a:ext cx="5870448" cy="51180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 Decay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r="8321"/>
          <a:stretch/>
        </p:blipFill>
        <p:spPr>
          <a:xfrm>
            <a:off x="6185621" y="1497565"/>
            <a:ext cx="5924481" cy="51180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23424" y="1328929"/>
            <a:ext cx="8132064" cy="291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Days 4-10</a:t>
            </a:r>
            <a:endParaRPr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Corpse appears bloated and swollen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Days 5-6 the abdomen greatly swells and skin blisters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Skin is marble-colored</a:t>
            </a: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 and may be leaking fluids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Body begins to smell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Skin slips &amp; hair and nails fall off at days 4-7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sym typeface="Times New Roman"/>
              </a:rPr>
              <a:t>Putrefaction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24" name="Google Shape;124;p18" descr="http://scontent.cdninstagram.com/t51.2885-15/e35/12237457_1781888752038652_1856324267_n.jpg?ig_cache_key=MTEyOTQ2MzgxMzcwODEwNjAxNQ%3D%3D.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6736" y="1297180"/>
            <a:ext cx="2945636" cy="294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5904" y="4221181"/>
            <a:ext cx="3776096" cy="263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3269" y="4498291"/>
            <a:ext cx="5715000" cy="2359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Putrefaction</a:t>
            </a:r>
            <a:endParaRPr/>
          </a:p>
        </p:txBody>
      </p:sp>
      <p:pic>
        <p:nvPicPr>
          <p:cNvPr id="132" name="Google Shape;132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-24576" y="2079815"/>
            <a:ext cx="5253609" cy="39248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652268" y="841744"/>
            <a:ext cx="5253611" cy="64009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0" y="1746760"/>
            <a:ext cx="8083456" cy="48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AKA Black Putrefaction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Days 10-20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Body has very strong odor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Flesh is black colored and skin has ruptured- seeping fluids and gases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Creates a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cadaver of decomposition island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CDI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of the body mass disappears due to insect activity- greatest amount of maggots at this time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Ends when maggots migrate away from the body to pupate </a:t>
            </a:r>
            <a:endParaRPr dirty="0"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sym typeface="Times New Roman"/>
              </a:rPr>
              <a:t>Active Decay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8153" y="4267200"/>
            <a:ext cx="38100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8738" y="1425578"/>
            <a:ext cx="3788829" cy="284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 descr="https://upload.wikimedia.org/wikipedia/commons/thumb/c/ce/Example_of_a_pig_carcass_in_the_active_decay_stage_of_decomposition.jpg/1280px-Example_of_a_pig_carcass_in_the_active_decay_stage_of_decomposition.jpg"/>
          <p:cNvPicPr preferRelativeResize="0"/>
          <p:nvPr/>
        </p:nvPicPr>
        <p:blipFill rotWithShape="1">
          <a:blip r:embed="rId5">
            <a:alphaModFix/>
          </a:blip>
          <a:srcRect t="7650" b="7063"/>
          <a:stretch/>
        </p:blipFill>
        <p:spPr>
          <a:xfrm>
            <a:off x="5182353" y="1425578"/>
            <a:ext cx="2973451" cy="1901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Decay</a:t>
            </a:r>
            <a:endParaRPr/>
          </a:p>
        </p:txBody>
      </p:sp>
      <p:pic>
        <p:nvPicPr>
          <p:cNvPr id="148" name="Google Shape;148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12988" y="1427099"/>
            <a:ext cx="9500034" cy="52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134112" y="1151108"/>
            <a:ext cx="8119872" cy="521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Aka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Butryic</a:t>
            </a: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 Fermentation</a:t>
            </a:r>
            <a:endParaRPr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Days 20-50</a:t>
            </a:r>
            <a:endParaRPr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 burst of all fluids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Body is drying out &amp; most of the flesh is gone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Adipocere is forming- wax like substance from body fat    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sym typeface="Times New Roman"/>
              </a:rPr>
              <a:t>Advanced Decomposition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3984" y="1267968"/>
            <a:ext cx="3828288" cy="287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 descr="http://4.bp.blogspot.com/-B0NNye0ScyQ/VVPk3b2gxZI/AAAAAAAABiQ/FFe6eBMDfj0/s320/dead-body-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7936" y="4150143"/>
            <a:ext cx="4974336" cy="252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5">
            <a:alphaModFix/>
          </a:blip>
          <a:srcRect t="32981" b="3752"/>
          <a:stretch/>
        </p:blipFill>
        <p:spPr>
          <a:xfrm>
            <a:off x="328779" y="4109394"/>
            <a:ext cx="6779157" cy="25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Adipocere</a:t>
            </a:r>
            <a:endParaRPr/>
          </a:p>
        </p:txBody>
      </p:sp>
      <p:pic>
        <p:nvPicPr>
          <p:cNvPr id="163" name="Google Shape;163;p23" descr="https://locardslab.files.wordpress.com/2015/05/mummcover.png?w=5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4112" y="1515350"/>
            <a:ext cx="11926008" cy="461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134112" y="1463041"/>
            <a:ext cx="5280565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Days 50+ 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Mostly skeletal remains, only bones, cartilage and dry skin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Vegetation starts to grow back</a:t>
            </a:r>
            <a:endParaRPr dirty="0"/>
          </a:p>
        </p:txBody>
      </p:sp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sym typeface="Times New Roman"/>
              </a:rPr>
              <a:t>Dry Decay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9537" y="1297203"/>
            <a:ext cx="3600137" cy="247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9537" y="3901440"/>
            <a:ext cx="3600137" cy="270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5">
            <a:alphaModFix/>
          </a:blip>
          <a:srcRect b="14832"/>
          <a:stretch/>
        </p:blipFill>
        <p:spPr>
          <a:xfrm rot="-5400000">
            <a:off x="4274521" y="2622307"/>
            <a:ext cx="5238468" cy="272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 rotWithShape="1">
          <a:blip r:embed="rId6">
            <a:alphaModFix/>
          </a:blip>
          <a:srcRect t="17940"/>
          <a:stretch/>
        </p:blipFill>
        <p:spPr>
          <a:xfrm>
            <a:off x="253189" y="3450335"/>
            <a:ext cx="5120167" cy="3151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288758" y="64671"/>
            <a:ext cx="11738810" cy="115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i="0" u="none" strike="noStrike" cap="none" dirty="0">
                <a:solidFill>
                  <a:srgbClr val="FF0000"/>
                </a:solidFill>
                <a:sym typeface="Times New Roman"/>
              </a:rPr>
              <a:t>What is Death?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0" y="1329892"/>
            <a:ext cx="10155936" cy="498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Death is a process and not a singular event.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the time of death, the following processes occur from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hours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later: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tx1"/>
                </a:solidFill>
                <a:sym typeface="Times New Roman"/>
              </a:rPr>
              <a:t>Heart stops beating, breathing ceases</a:t>
            </a:r>
            <a:endParaRPr dirty="0">
              <a:solidFill>
                <a:schemeClr val="tx1"/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Oxygen is no longer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circulated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throughout the body via the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bloodstream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Brain dies within 3-7 minutes without oxygen (</a:t>
            </a:r>
            <a:r>
              <a:rPr lang="en-US" sz="280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almost always irreversible</a:t>
            </a: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)</a:t>
            </a:r>
            <a:endParaRPr b="1" dirty="0">
              <a:solidFill>
                <a:srgbClr val="FF0000"/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other cells &amp;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begin to die off (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 15 hours to donate)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lang="en-US" sz="280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Autolysis occurs (cells broken down by their own enzymes</a:t>
            </a:r>
            <a:r>
              <a:rPr lang="en-US" sz="2800" i="0" u="none" strike="noStrike" cap="none" dirty="0">
                <a:solidFill>
                  <a:schemeClr val="tx1"/>
                </a:solidFill>
                <a:sym typeface="Times New Roman"/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Muscles relax; bladder and bowels release</a:t>
            </a:r>
            <a:endParaRPr dirty="0"/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13654"/>
            <a:ext cx="12192000" cy="95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 descr="skeleton decomposi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9235439" y="2718567"/>
            <a:ext cx="3450336" cy="2208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12296" y="170046"/>
            <a:ext cx="11915270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Attended Deaths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12296" y="1267326"/>
            <a:ext cx="8293768" cy="5406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die at the hospital or hospice care, a physician will sign off on a medical certificate on 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 of death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COD is unknown, the person may go off for an autopsy or the family can request a private one (</a:t>
            </a:r>
            <a:r>
              <a:rPr lang="en-US" sz="3000" b="0" i="1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approximate cost $3,000</a:t>
            </a:r>
            <a:r>
              <a:rPr lang="en-US" sz="3000" b="0" i="0" u="none" strike="noStrike" cap="none" dirty="0">
                <a:solidFill>
                  <a:schemeClr val="tx1"/>
                </a:solidFill>
                <a:sym typeface="Times New Roman"/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autopsy, the body is returned to the custody of the family via transportation to a funeral home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body is either 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embalmed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cremated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according to the person’s wishes; </a:t>
            </a:r>
            <a:r>
              <a:rPr lang="en-US" sz="3000" b="0" i="0" u="sng" strike="noStrike" cap="none" dirty="0">
                <a:solidFill>
                  <a:schemeClr val="tx1"/>
                </a:solidFill>
                <a:sym typeface="Times New Roman"/>
              </a:rPr>
              <a:t>decomposition does NOT occur</a:t>
            </a:r>
            <a:endParaRPr dirty="0">
              <a:solidFill>
                <a:schemeClr val="tx1"/>
              </a:solidFill>
            </a:endParaRPr>
          </a:p>
          <a:p>
            <a:pPr marL="228600" marR="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" name="Google Shape;54;p8" descr="http://www.fsnfuneralhomes.com/articles/wp-content/uploads/2011/05/Hospicedeath-300x199.jpg"/>
          <p:cNvPicPr preferRelativeResize="0"/>
          <p:nvPr/>
        </p:nvPicPr>
        <p:blipFill rotWithShape="1">
          <a:blip r:embed="rId3">
            <a:alphaModFix/>
          </a:blip>
          <a:srcRect l="4829" r="4165"/>
          <a:stretch/>
        </p:blipFill>
        <p:spPr>
          <a:xfrm>
            <a:off x="8610598" y="1267326"/>
            <a:ext cx="3416969" cy="249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 descr="love movie film cute s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0597" y="3776678"/>
            <a:ext cx="3416969" cy="2897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154134" y="279774"/>
            <a:ext cx="8229600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Unattended Deaths</a:t>
            </a: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0" y="1326591"/>
            <a:ext cx="8983579" cy="534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Anytime a person dies 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unexpectedly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alone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 police will open up an investigation and treat it like a potential homicide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tx1"/>
                </a:solidFill>
                <a:sym typeface="Times New Roman"/>
              </a:rPr>
              <a:t>Autopsies will be performed for all unattended deaths except in the case of elderly people, as its up to the coroner since its more likely to be natural causes</a:t>
            </a:r>
            <a:endParaRPr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some cases it may take hours, days, months, years to find their body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Investigators will need to know the stages of decomposition to determine 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manner</a:t>
            </a:r>
            <a:r>
              <a:rPr lang="en-US" sz="3000" b="0" i="0" u="none" strike="noStrike" cap="none" dirty="0">
                <a:solidFill>
                  <a:schemeClr val="tx1"/>
                </a:solidFill>
                <a:sym typeface="Times New Roman"/>
              </a:rPr>
              <a:t> of death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2" name="Google Shape;62;p9" descr="http://www.advancedbio-treatment.com/wp-content/uploads/2014/02/UnattendedFEB17ABT.jpg"/>
          <p:cNvPicPr preferRelativeResize="0"/>
          <p:nvPr/>
        </p:nvPicPr>
        <p:blipFill rotWithShape="1">
          <a:blip r:embed="rId3">
            <a:alphaModFix/>
          </a:blip>
          <a:srcRect l="3662" t="2995" r="7075" b="27236"/>
          <a:stretch/>
        </p:blipFill>
        <p:spPr>
          <a:xfrm rot="5400000" flipH="1">
            <a:off x="7933335" y="2489130"/>
            <a:ext cx="5347676" cy="30225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134112" y="1463041"/>
            <a:ext cx="11893456" cy="521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0" descr="http://listabuzz.com/wp-content/uploads/2015/11/Joyce-Vincent-3.jpg"/>
          <p:cNvPicPr preferRelativeResize="0"/>
          <p:nvPr/>
        </p:nvPicPr>
        <p:blipFill rotWithShape="1">
          <a:blip r:embed="rId3">
            <a:alphaModFix/>
          </a:blip>
          <a:srcRect r="27164"/>
          <a:stretch/>
        </p:blipFill>
        <p:spPr>
          <a:xfrm>
            <a:off x="137042" y="462798"/>
            <a:ext cx="11890526" cy="6211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2" descr="http://3.bp.blogspot.com/-sOHIMTRsAps/TqCMTWtXliI/AAAAAAAACRM/nj0cOo5GutQ/s1600/graphic_image_warning.gif"/>
          <p:cNvPicPr preferRelativeResize="0"/>
          <p:nvPr/>
        </p:nvPicPr>
        <p:blipFill rotWithShape="1">
          <a:blip r:embed="rId3">
            <a:alphaModFix/>
          </a:blip>
          <a:srcRect t="7926" b="10269"/>
          <a:stretch/>
        </p:blipFill>
        <p:spPr>
          <a:xfrm>
            <a:off x="0" y="-1"/>
            <a:ext cx="12192000" cy="6868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134112" y="1463041"/>
            <a:ext cx="7979874" cy="521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The disintegration of body tissues after death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Tissue components leak and release hydrolytic enzymes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 and other microorganisms thrive on the organic material of the body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Two parallel process of decomposition occur:</a:t>
            </a:r>
            <a:endParaRPr b="1" dirty="0">
              <a:solidFill>
                <a:srgbClr val="FF0000"/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Autolysis:  </a:t>
            </a:r>
            <a:r>
              <a:rPr lang="en-US" sz="2400" b="1" i="0" u="none" strike="noStrike" cap="none" dirty="0">
                <a:solidFill>
                  <a:srgbClr val="FF0000"/>
                </a:solidFill>
                <a:sym typeface="Times New Roman"/>
              </a:rPr>
              <a:t>Self-dissolution by body enzymes released from disintegrating cells</a:t>
            </a:r>
            <a:endParaRPr b="1" dirty="0">
              <a:solidFill>
                <a:srgbClr val="FF0000"/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Putrefaction:  </a:t>
            </a:r>
            <a:r>
              <a:rPr lang="en-US" sz="2400" b="1" i="0" u="none" strike="noStrike" cap="none" dirty="0">
                <a:solidFill>
                  <a:srgbClr val="FF0000"/>
                </a:solidFill>
                <a:sym typeface="Times New Roman"/>
              </a:rPr>
              <a:t>Decomposition changes produced by the action of bacteria and microorganisms</a:t>
            </a:r>
            <a:endParaRPr b="1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sym typeface="Times New Roman"/>
              </a:rPr>
              <a:t>Decomposition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l="6132"/>
          <a:stretch/>
        </p:blipFill>
        <p:spPr>
          <a:xfrm>
            <a:off x="8113986" y="1430886"/>
            <a:ext cx="3859399" cy="50855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0" y="1431510"/>
            <a:ext cx="8084978" cy="521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normal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 sign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death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Starts immediately after death at the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cellular level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Breakdown of protein and liquefaction of the body 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Becomes visible</a:t>
            </a: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 in 48-72 hours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FF0000"/>
                </a:solidFill>
                <a:sym typeface="Times New Roman"/>
              </a:rPr>
              <a:t>Its onset may be sped up or delayed by several factors mainly:</a:t>
            </a:r>
            <a:endParaRPr b="1" dirty="0">
              <a:solidFill>
                <a:srgbClr val="FF0000"/>
              </a:solidFill>
            </a:endParaRP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FF0000"/>
                </a:solidFill>
                <a:sym typeface="Times New Roman"/>
              </a:rPr>
              <a:t>Temperature</a:t>
            </a:r>
            <a:endParaRPr b="1" dirty="0">
              <a:solidFill>
                <a:srgbClr val="FF0000"/>
              </a:solidFill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ambient temperature can speed up or slow down this process</a:t>
            </a:r>
            <a:endParaRPr dirty="0"/>
          </a:p>
          <a:p>
            <a:pPr marL="11430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fever prior to death can speed up putrefaction</a:t>
            </a:r>
            <a:endParaRPr dirty="0"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FF0000"/>
                </a:solidFill>
                <a:sym typeface="Times New Roman"/>
              </a:rPr>
              <a:t>Humidity</a:t>
            </a:r>
            <a:endParaRPr b="1" dirty="0">
              <a:solidFill>
                <a:srgbClr val="FF0000"/>
              </a:solidFill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week in air equals two weeks in water and eight weeks in soil</a:t>
            </a:r>
            <a:endParaRPr dirty="0"/>
          </a:p>
          <a:p>
            <a:pPr marL="228600" marR="0" lvl="0" indent="-88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88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134112" y="181350"/>
            <a:ext cx="12057889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sym typeface="Times New Roman"/>
              </a:rPr>
              <a:t>Putrefaction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94" name="Google Shape;94;p14" descr="https://s-media-cache-ak0.pinimg.com/736x/54/e7/f0/54e7f0d7d89435bfd470f0a0dacd20e3.jpg"/>
          <p:cNvPicPr preferRelativeResize="0"/>
          <p:nvPr/>
        </p:nvPicPr>
        <p:blipFill rotWithShape="1">
          <a:blip r:embed="rId3">
            <a:alphaModFix/>
          </a:blip>
          <a:srcRect r="14798"/>
          <a:stretch/>
        </p:blipFill>
        <p:spPr>
          <a:xfrm>
            <a:off x="8208580" y="1778351"/>
            <a:ext cx="3767399" cy="3970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53190" y="44094"/>
            <a:ext cx="11738810" cy="90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sym typeface="Times New Roman"/>
              </a:rPr>
              <a:t>5 Stages of Decomposition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0" y="1116011"/>
            <a:ext cx="90637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lang="en-US" sz="333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Initial Decay			(</a:t>
            </a:r>
            <a:r>
              <a:rPr lang="en-US" sz="3330" b="1" i="1" u="none" strike="noStrike" cap="none" dirty="0">
                <a:solidFill>
                  <a:srgbClr val="FF0000"/>
                </a:solidFill>
                <a:sym typeface="Times New Roman"/>
              </a:rPr>
              <a:t>0-3 days)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330"/>
              <a:buFont typeface="Arial"/>
              <a:buChar char="•"/>
            </a:pPr>
            <a:r>
              <a:rPr lang="en-US" sz="333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Putrefaction			(</a:t>
            </a:r>
            <a:r>
              <a:rPr lang="en-US" sz="333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4-10 days</a:t>
            </a:r>
            <a:r>
              <a:rPr lang="en-US" sz="3330" b="1" i="0" u="none" strike="noStrike" cap="none" dirty="0">
                <a:solidFill>
                  <a:srgbClr val="FF0000"/>
                </a:solidFill>
                <a:sym typeface="Times New Roman"/>
              </a:rPr>
              <a:t>)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lang="en-US" sz="333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Black Putrefaction		(</a:t>
            </a:r>
            <a:r>
              <a:rPr lang="en-US" sz="333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10-20 days</a:t>
            </a:r>
            <a:r>
              <a:rPr lang="en-US" sz="3330" b="1" i="0" u="none" strike="noStrike" cap="none" dirty="0">
                <a:solidFill>
                  <a:srgbClr val="FF0000"/>
                </a:solidFill>
                <a:sym typeface="Times New Roman"/>
              </a:rPr>
              <a:t>)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330"/>
              <a:buFont typeface="Arial"/>
              <a:buChar char="•"/>
            </a:pPr>
            <a:r>
              <a:rPr lang="en-US" sz="333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Butyric Fermentation	(</a:t>
            </a:r>
            <a:r>
              <a:rPr lang="en-US" sz="333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20-50 days</a:t>
            </a:r>
            <a:r>
              <a:rPr lang="en-US" sz="3330" b="1" i="0" u="none" strike="noStrike" cap="none" dirty="0">
                <a:solidFill>
                  <a:srgbClr val="FF0000"/>
                </a:solidFill>
                <a:sym typeface="Times New Roman"/>
              </a:rPr>
              <a:t>)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Char char="•"/>
            </a:pPr>
            <a:r>
              <a:rPr lang="en-US" sz="333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Dry Decay				(</a:t>
            </a:r>
            <a:r>
              <a:rPr lang="en-US" sz="333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50+ days</a:t>
            </a:r>
            <a:r>
              <a:rPr lang="en-US" sz="3330" b="1" i="0" u="none" strike="noStrike" cap="none" dirty="0">
                <a:solidFill>
                  <a:srgbClr val="FF0000"/>
                </a:solidFill>
                <a:sym typeface="Times New Roman"/>
              </a:rPr>
              <a:t>)</a:t>
            </a:r>
            <a:endParaRPr b="1" dirty="0">
              <a:solidFill>
                <a:srgbClr val="FF0000"/>
              </a:solidFill>
            </a:endParaRPr>
          </a:p>
          <a:p>
            <a:pPr marL="228600" marR="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5" descr="animals dead timelapse pig dec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7468" y="1698423"/>
            <a:ext cx="4160100" cy="274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https://upload.wikimedia.org/wikipedia/commons/3/3a/Decomposition_st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302" y="5203953"/>
            <a:ext cx="11847266" cy="166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637</Words>
  <Application>Microsoft Office PowerPoint</Application>
  <PresentationFormat>Widescreen</PresentationFormat>
  <Paragraphs>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Death</vt:lpstr>
      <vt:lpstr>What is Death?</vt:lpstr>
      <vt:lpstr>Attended Deaths</vt:lpstr>
      <vt:lpstr>Unattended Deaths</vt:lpstr>
      <vt:lpstr>PowerPoint Presentation</vt:lpstr>
      <vt:lpstr>PowerPoint Presentation</vt:lpstr>
      <vt:lpstr>Decomposition</vt:lpstr>
      <vt:lpstr>Putrefaction</vt:lpstr>
      <vt:lpstr>5 Stages of Decomposition</vt:lpstr>
      <vt:lpstr>Initial Decay</vt:lpstr>
      <vt:lpstr>Initial Decay</vt:lpstr>
      <vt:lpstr>Putrefaction</vt:lpstr>
      <vt:lpstr>Putrefaction</vt:lpstr>
      <vt:lpstr>Active Decay</vt:lpstr>
      <vt:lpstr>Active Decay</vt:lpstr>
      <vt:lpstr>Advanced Decomposition</vt:lpstr>
      <vt:lpstr>Adipocere</vt:lpstr>
      <vt:lpstr>Dry Decay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</dc:title>
  <dc:creator>Kara Harris</dc:creator>
  <cp:lastModifiedBy>Kara Harris</cp:lastModifiedBy>
  <cp:revision>4</cp:revision>
  <dcterms:modified xsi:type="dcterms:W3CDTF">2020-03-04T20:08:21Z</dcterms:modified>
</cp:coreProperties>
</file>