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http://articles.latimes.com/2012/mar/19/news/la-trb-death-grand-canyon-20120315</a:t>
            </a:r>
            <a:endParaRPr/>
          </a:p>
        </p:txBody>
      </p:sp>
      <p:sp>
        <p:nvSpPr>
          <p:cNvPr id="153" name="Google Shape;153;p1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https://www.buzzfeed.com/tomphillips/incredibly-weird-deaths?utm_term=.wiPdE39Mq#.igavZD0az</a:t>
            </a:r>
            <a:endParaRPr/>
          </a:p>
          <a:p>
            <a:pPr marL="0" lvl="0" indent="0" algn="l" rtl="0">
              <a:spcBef>
                <a:spcPts val="0"/>
              </a:spcBef>
              <a:spcAft>
                <a:spcPts val="0"/>
              </a:spcAft>
              <a:buNone/>
            </a:pPr>
            <a:endParaRPr/>
          </a:p>
        </p:txBody>
      </p:sp>
      <p:sp>
        <p:nvSpPr>
          <p:cNvPr id="160" name="Google Shape;160;p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67" name="Google Shape;167;p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Modified from:  https://www.ranker.com/list/weird-celebrity-deaths/rydavis</a:t>
            </a:r>
            <a:endParaRPr/>
          </a:p>
        </p:txBody>
      </p:sp>
      <p:sp>
        <p:nvSpPr>
          <p:cNvPr id="182" name="Google Shape;182;p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https://www.ranker.com/list/unusual-murder-weapons/jacob-shelton</a:t>
            </a:r>
            <a:endParaRPr/>
          </a:p>
        </p:txBody>
      </p:sp>
      <p:sp>
        <p:nvSpPr>
          <p:cNvPr id="189" name="Google Shape;189;p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Remind the students that initially, we don’t know about Scar’s involvement. A coroner would say accidental.</a:t>
            </a:r>
            <a:endParaRPr/>
          </a:p>
        </p:txBody>
      </p:sp>
      <p:sp>
        <p:nvSpPr>
          <p:cNvPr id="93" name="Google Shape;93;p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https://www.buzzfeed.com/tomphillips/incredibly-weird-deaths?utm_term=.wiPdE39Mq#.igavZD0az</a:t>
            </a:r>
            <a:endParaRPr/>
          </a:p>
          <a:p>
            <a:pPr marL="0" lvl="0" indent="0" algn="l" rtl="0">
              <a:spcBef>
                <a:spcPts val="0"/>
              </a:spcBef>
              <a:spcAft>
                <a:spcPts val="0"/>
              </a:spcAft>
              <a:buNone/>
            </a:pPr>
            <a:endParaRPr/>
          </a:p>
        </p:txBody>
      </p:sp>
      <p:sp>
        <p:nvSpPr>
          <p:cNvPr id="118" name="Google Shape;118;p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http://news.bbc.co.uk/2/hi/uk_news/england/beds/bucks/herts/3857567.stm</a:t>
            </a:r>
            <a:endParaRPr/>
          </a:p>
        </p:txBody>
      </p:sp>
      <p:sp>
        <p:nvSpPr>
          <p:cNvPr id="125" name="Google Shape;125;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https://www.buzzfeed.com/tomphillips/incredibly-weird-deaths?utm_term=.wiPdE39Mq#.igavZD0az</a:t>
            </a:r>
            <a:endParaRPr/>
          </a:p>
          <a:p>
            <a:pPr marL="0" lvl="0" indent="0" algn="l" rtl="0">
              <a:spcBef>
                <a:spcPts val="0"/>
              </a:spcBef>
              <a:spcAft>
                <a:spcPts val="0"/>
              </a:spcAft>
              <a:buNone/>
            </a:pPr>
            <a:endParaRPr/>
          </a:p>
        </p:txBody>
      </p:sp>
      <p:sp>
        <p:nvSpPr>
          <p:cNvPr id="132" name="Google Shape;132;p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https://www.buzzfeed.com/tomphillips/incredibly-weird-deaths?utm_term=.wiPdE39Mq#.igavZD0az</a:t>
            </a:r>
            <a:endParaRPr/>
          </a:p>
          <a:p>
            <a:pPr marL="0" lvl="0" indent="0" algn="l" rtl="0">
              <a:spcBef>
                <a:spcPts val="0"/>
              </a:spcBef>
              <a:spcAft>
                <a:spcPts val="0"/>
              </a:spcAft>
              <a:buNone/>
            </a:pPr>
            <a:endParaRPr/>
          </a:p>
        </p:txBody>
      </p:sp>
      <p:sp>
        <p:nvSpPr>
          <p:cNvPr id="139" name="Google Shape;139;p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http://6abc.com/news/man-admits-beating-friend-to-death-with-metal-dumbbell/897646/</a:t>
            </a:r>
            <a:endParaRPr/>
          </a:p>
        </p:txBody>
      </p:sp>
      <p:sp>
        <p:nvSpPr>
          <p:cNvPr id="146" name="Google Shape;146;p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LGtJn-L5x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cientificamerican.com/article/molasses-flood-physics-scienc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agesix.com/tag/anton-yelchi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orkneyjar.com/history/vikingorkney/sigurd.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eatorama.com/2012/10/29/Frank-Hayes-The-Only-Dead-Man-to-Win-a-Horse-Race/#!Bq6y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yellowfever.lib.virginia.edu/reed/lazear.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dirty="0"/>
              <a:t>Activity – Manner, Cause, and Mechanism of Death</a:t>
            </a:r>
            <a:endParaRPr dirty="0"/>
          </a:p>
        </p:txBody>
      </p:sp>
      <p:sp>
        <p:nvSpPr>
          <p:cNvPr id="89" name="Google Shape;89;p13"/>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en-US" u="sng" dirty="0">
                <a:solidFill>
                  <a:schemeClr val="hlink"/>
                </a:solidFill>
                <a:hlinkClick r:id="rId3"/>
              </a:rPr>
              <a:t>https://www.youtube.com/watch?v=LGtJn-L5xEs</a:t>
            </a:r>
            <a:endParaRPr dirty="0"/>
          </a:p>
          <a:p>
            <a:pPr marL="0" lvl="0" indent="0" algn="ctr" rtl="0">
              <a:lnSpc>
                <a:spcPct val="90000"/>
              </a:lnSpc>
              <a:spcBef>
                <a:spcPts val="1000"/>
              </a:spcBef>
              <a:spcAft>
                <a:spcPts val="0"/>
              </a:spcAft>
              <a:buClr>
                <a:schemeClr val="dk1"/>
              </a:buClr>
              <a:buSzPts val="2400"/>
              <a:buNone/>
            </a:pPr>
            <a:endParaRPr dirty="0"/>
          </a:p>
          <a:p>
            <a:pPr marL="0" lvl="0" indent="0" algn="ctr" rtl="0">
              <a:lnSpc>
                <a:spcPct val="90000"/>
              </a:lnSpc>
              <a:spcBef>
                <a:spcPts val="1000"/>
              </a:spcBef>
              <a:spcAft>
                <a:spcPts val="0"/>
              </a:spcAft>
              <a:buClr>
                <a:schemeClr val="dk1"/>
              </a:buClr>
              <a:buSzPts val="2400"/>
              <a:buNone/>
            </a:pPr>
            <a:r>
              <a:rPr lang="en-US" dirty="0"/>
              <a:t>1</a:t>
            </a:r>
            <a:r>
              <a:rPr lang="en-US" baseline="30000" dirty="0"/>
              <a:t>st</a:t>
            </a:r>
            <a:r>
              <a:rPr lang="en-US" dirty="0"/>
              <a:t> 45 sec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Cochrane</a:t>
            </a:r>
            <a:endParaRPr/>
          </a:p>
        </p:txBody>
      </p:sp>
      <p:sp>
        <p:nvSpPr>
          <p:cNvPr id="156" name="Google Shape;156;p2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“Being scared to death by a rattlesnake. No one has died due to snakebite in the canyon, though several visitors have been bitten. But in 1933, one guy, a 43-year-old prospector named Cochrane from California, was hiking down Snake Gulch (for real). He was terrified of snakes. A rattlesnake coiled up and rattled at him and made a partial strike, a feint. Cochrane leaped backward and died of heart failure, confirmed by a physician</a:t>
            </a:r>
            <a:r>
              <a:rPr lang="en-US" i="1"/>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Molasses</a:t>
            </a:r>
            <a:endParaRPr/>
          </a:p>
        </p:txBody>
      </p:sp>
      <p:sp>
        <p:nvSpPr>
          <p:cNvPr id="163" name="Google Shape;163;p2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“Twenty-one people died in the </a:t>
            </a:r>
            <a:r>
              <a:rPr lang="en-US" u="sng">
                <a:solidFill>
                  <a:schemeClr val="hlink"/>
                </a:solidFill>
                <a:hlinkClick r:id="rId3"/>
              </a:rPr>
              <a:t>Boston Molasses Disaster of 1919</a:t>
            </a:r>
            <a:r>
              <a:rPr lang="en-US"/>
              <a:t>, when a massive tank of molasses burst on a warm day, sending a 25ft high wave of sweetener through the city at 35mph.”</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Monkey attack</a:t>
            </a:r>
            <a:endParaRPr/>
          </a:p>
        </p:txBody>
      </p:sp>
      <p:sp>
        <p:nvSpPr>
          <p:cNvPr id="170" name="Google Shape;170;p2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a:t>The deputy mayor of the Indian capital Delhi has died a day after being attacked by a horde of wild monkeys.  </a:t>
            </a:r>
            <a:r>
              <a:rPr lang="en-US"/>
              <a:t>SS Bajwa suffered serious head injuries when he fell from the first-floor terrace of his home on Saturday morning trying to fight off the monkeys.</a:t>
            </a:r>
            <a:endParaRPr/>
          </a:p>
          <a:p>
            <a:pPr marL="0" lvl="0" indent="0" algn="l" rtl="0">
              <a:lnSpc>
                <a:spcPct val="90000"/>
              </a:lnSpc>
              <a:spcBef>
                <a:spcPts val="1000"/>
              </a:spcBef>
              <a:spcAft>
                <a:spcPts val="0"/>
              </a:spcAft>
              <a:buClr>
                <a:schemeClr val="dk1"/>
              </a:buClr>
              <a:buSzPts val="2800"/>
              <a:buNone/>
            </a:pPr>
            <a:endParaRPr/>
          </a:p>
        </p:txBody>
      </p:sp>
      <p:sp>
        <p:nvSpPr>
          <p:cNvPr id="171" name="Google Shape;171;p24"/>
          <p:cNvSpPr/>
          <p:nvPr/>
        </p:nvSpPr>
        <p:spPr>
          <a:xfrm>
            <a:off x="542178" y="5992297"/>
            <a:ext cx="5149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http://news.bbc.co.uk/2/hi/south_asia/7055625.stm</a:t>
            </a: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Death by Cockroach</a:t>
            </a:r>
            <a:endParaRPr/>
          </a:p>
        </p:txBody>
      </p:sp>
      <p:sp>
        <p:nvSpPr>
          <p:cNvPr id="177" name="Google Shape;177;p25"/>
          <p:cNvSpPr txBox="1">
            <a:spLocks noGrp="1"/>
          </p:cNvSpPr>
          <p:nvPr>
            <p:ph type="body" idx="1"/>
          </p:nvPr>
        </p:nvSpPr>
        <p:spPr>
          <a:xfrm>
            <a:off x="838200" y="1690688"/>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a:t>“</a:t>
            </a:r>
            <a:r>
              <a:rPr lang="en-US"/>
              <a:t>Autopsy reveals Florida man who died after winning cockroach-eating contest choked to death and didn't have an allergic reaction</a:t>
            </a:r>
            <a:r>
              <a:rPr lang="en-US" b="1"/>
              <a:t>”</a:t>
            </a:r>
            <a:endParaRPr b="1"/>
          </a:p>
          <a:p>
            <a:pPr marL="228600" lvl="0" indent="-50800" algn="l" rtl="0">
              <a:lnSpc>
                <a:spcPct val="90000"/>
              </a:lnSpc>
              <a:spcBef>
                <a:spcPts val="1000"/>
              </a:spcBef>
              <a:spcAft>
                <a:spcPts val="0"/>
              </a:spcAft>
              <a:buClr>
                <a:schemeClr val="dk1"/>
              </a:buClr>
              <a:buSzPts val="2800"/>
              <a:buNone/>
            </a:pPr>
            <a:endParaRPr/>
          </a:p>
        </p:txBody>
      </p:sp>
      <p:sp>
        <p:nvSpPr>
          <p:cNvPr id="178" name="Google Shape;178;p25"/>
          <p:cNvSpPr/>
          <p:nvPr/>
        </p:nvSpPr>
        <p:spPr>
          <a:xfrm>
            <a:off x="0" y="5740032"/>
            <a:ext cx="60960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https://www.dailymail.co.uk/news/article-2238835/Autopsy-reveals-Florida-man-died-winning-cockroach-eating-contest-choked-death-didnt-allergic-reaction.html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Bob Crane</a:t>
            </a:r>
            <a:endParaRPr/>
          </a:p>
        </p:txBody>
      </p:sp>
      <p:sp>
        <p:nvSpPr>
          <p:cNvPr id="185" name="Google Shape;185;p2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Bob Crane, the 1960’s </a:t>
            </a:r>
            <a:r>
              <a:rPr lang="en-US" i="1"/>
              <a:t>Hogan's Heroes </a:t>
            </a:r>
            <a:r>
              <a:rPr lang="en-US"/>
              <a:t>star, was whacked to death with a murder weapon.  It was speculated that a camera tripod found at the crime scene may have been the murder weapon.  </a:t>
            </a:r>
            <a:br>
              <a:rPr lang="en-US"/>
            </a:br>
            <a:br>
              <a:rPr lang="en-US"/>
            </a:b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Death by bread….</a:t>
            </a:r>
            <a:endParaRPr/>
          </a:p>
        </p:txBody>
      </p:sp>
      <p:sp>
        <p:nvSpPr>
          <p:cNvPr id="192" name="Google Shape;192;p2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“In 1988, an man with the most English name ever, Reginald Helmsley-Doddingdale, was found dead with a massive lump on the back of his head. The weapon was believed to be a piece of pumpernickel bread that was lying near the body.”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838200" y="365125"/>
            <a:ext cx="11075100" cy="1306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What would an Autopsy reveal about Mufasa?</a:t>
            </a:r>
            <a:endParaRPr/>
          </a:p>
        </p:txBody>
      </p:sp>
      <p:sp>
        <p:nvSpPr>
          <p:cNvPr id="96" name="Google Shape;96;p14"/>
          <p:cNvSpPr txBox="1">
            <a:spLocks noGrp="1"/>
          </p:cNvSpPr>
          <p:nvPr>
            <p:ph type="body" idx="1"/>
          </p:nvPr>
        </p:nvSpPr>
        <p:spPr>
          <a:xfrm>
            <a:off x="681446" y="1551305"/>
            <a:ext cx="10515600" cy="43512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Manner of Death –</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Cause of Death –</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Mechanism of Death -</a:t>
            </a:r>
            <a:endParaRPr/>
          </a:p>
        </p:txBody>
      </p:sp>
      <p:sp>
        <p:nvSpPr>
          <p:cNvPr id="97" name="Google Shape;97;p14"/>
          <p:cNvSpPr txBox="1"/>
          <p:nvPr/>
        </p:nvSpPr>
        <p:spPr>
          <a:xfrm>
            <a:off x="3905794" y="1523346"/>
            <a:ext cx="2033400" cy="735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000" b="0" i="0" u="none" strike="noStrike" cap="none">
                <a:solidFill>
                  <a:schemeClr val="dk1"/>
                </a:solidFill>
                <a:latin typeface="Calibri"/>
                <a:ea typeface="Calibri"/>
                <a:cs typeface="Calibri"/>
                <a:sym typeface="Calibri"/>
              </a:rPr>
              <a:t>Accident</a:t>
            </a:r>
            <a:endParaRPr sz="4000">
              <a:solidFill>
                <a:schemeClr val="dk1"/>
              </a:solidFill>
              <a:latin typeface="Calibri"/>
              <a:ea typeface="Calibri"/>
              <a:cs typeface="Calibri"/>
              <a:sym typeface="Calibri"/>
            </a:endParaRPr>
          </a:p>
        </p:txBody>
      </p:sp>
      <p:sp>
        <p:nvSpPr>
          <p:cNvPr id="98" name="Google Shape;98;p14"/>
          <p:cNvSpPr txBox="1"/>
          <p:nvPr/>
        </p:nvSpPr>
        <p:spPr>
          <a:xfrm>
            <a:off x="3905794" y="1523346"/>
            <a:ext cx="1991400" cy="70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000" strike="sngStrike">
                <a:solidFill>
                  <a:schemeClr val="dk1"/>
                </a:solidFill>
                <a:latin typeface="Calibri"/>
                <a:ea typeface="Calibri"/>
                <a:cs typeface="Calibri"/>
                <a:sym typeface="Calibri"/>
              </a:rPr>
              <a:t>Accident</a:t>
            </a:r>
            <a:endParaRPr sz="4000" strike="sngStrike">
              <a:solidFill>
                <a:schemeClr val="dk1"/>
              </a:solidFill>
              <a:latin typeface="Calibri"/>
              <a:ea typeface="Calibri"/>
              <a:cs typeface="Calibri"/>
              <a:sym typeface="Calibri"/>
            </a:endParaRPr>
          </a:p>
        </p:txBody>
      </p:sp>
      <p:sp>
        <p:nvSpPr>
          <p:cNvPr id="99" name="Google Shape;99;p14"/>
          <p:cNvSpPr txBox="1"/>
          <p:nvPr/>
        </p:nvSpPr>
        <p:spPr>
          <a:xfrm>
            <a:off x="6053862" y="1523346"/>
            <a:ext cx="2159700" cy="70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000">
                <a:solidFill>
                  <a:schemeClr val="dk1"/>
                </a:solidFill>
                <a:latin typeface="Calibri"/>
                <a:ea typeface="Calibri"/>
                <a:cs typeface="Calibri"/>
                <a:sym typeface="Calibri"/>
              </a:rPr>
              <a:t>Homicide</a:t>
            </a:r>
            <a:endParaRPr sz="4000">
              <a:solidFill>
                <a:schemeClr val="dk1"/>
              </a:solidFill>
              <a:latin typeface="Calibri"/>
              <a:ea typeface="Calibri"/>
              <a:cs typeface="Calibri"/>
              <a:sym typeface="Calibri"/>
            </a:endParaRPr>
          </a:p>
        </p:txBody>
      </p:sp>
      <p:sp>
        <p:nvSpPr>
          <p:cNvPr id="100" name="Google Shape;100;p14"/>
          <p:cNvSpPr txBox="1"/>
          <p:nvPr/>
        </p:nvSpPr>
        <p:spPr>
          <a:xfrm>
            <a:off x="3502251" y="2858226"/>
            <a:ext cx="5473800" cy="70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000" dirty="0">
                <a:solidFill>
                  <a:schemeClr val="dk1"/>
                </a:solidFill>
                <a:latin typeface="Calibri"/>
                <a:ea typeface="Calibri"/>
                <a:cs typeface="Calibri"/>
                <a:sym typeface="Calibri"/>
              </a:rPr>
              <a:t>Blunt force trauma</a:t>
            </a:r>
            <a:endParaRPr sz="4000" dirty="0">
              <a:solidFill>
                <a:schemeClr val="dk1"/>
              </a:solidFill>
              <a:latin typeface="Calibri"/>
              <a:ea typeface="Calibri"/>
              <a:cs typeface="Calibri"/>
              <a:sym typeface="Calibri"/>
            </a:endParaRPr>
          </a:p>
        </p:txBody>
      </p:sp>
      <p:sp>
        <p:nvSpPr>
          <p:cNvPr id="101" name="Google Shape;101;p14"/>
          <p:cNvSpPr txBox="1"/>
          <p:nvPr/>
        </p:nvSpPr>
        <p:spPr>
          <a:xfrm>
            <a:off x="4192561" y="4477863"/>
            <a:ext cx="6221700" cy="70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000" dirty="0">
                <a:solidFill>
                  <a:schemeClr val="dk1"/>
                </a:solidFill>
                <a:latin typeface="Calibri"/>
                <a:ea typeface="Calibri"/>
                <a:cs typeface="Calibri"/>
                <a:sym typeface="Calibri"/>
              </a:rPr>
              <a:t>Crushed or trampled</a:t>
            </a:r>
            <a:endParaRPr sz="40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1"/>
                                          </p:stCondLst>
                                        </p:cTn>
                                        <p:tgtEl>
                                          <p:spTgt spid="97"/>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9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txBox="1">
            <a:spLocks noGrp="1"/>
          </p:cNvSpPr>
          <p:nvPr>
            <p:ph type="title"/>
          </p:nvPr>
        </p:nvSpPr>
        <p:spPr>
          <a:xfrm>
            <a:off x="383458" y="173396"/>
            <a:ext cx="10515600" cy="1325700"/>
          </a:xfrm>
          <a:prstGeom prst="rect">
            <a:avLst/>
          </a:prstGeom>
          <a:noFill/>
          <a:ln>
            <a:noFill/>
          </a:ln>
        </p:spPr>
        <p:txBody>
          <a:bodyPr spcFirstLastPara="1" wrap="square" lIns="91425" tIns="45700" rIns="91425" bIns="45700" anchor="ctr" anchorCtr="0">
            <a:noAutofit/>
          </a:bodyPr>
          <a:lstStyle/>
          <a:p>
            <a:pPr marL="0" lvl="1" indent="0" algn="l" rtl="0">
              <a:spcBef>
                <a:spcPts val="0"/>
              </a:spcBef>
              <a:spcAft>
                <a:spcPts val="0"/>
              </a:spcAft>
              <a:buNone/>
            </a:pPr>
            <a:r>
              <a:rPr lang="en-US" sz="4000">
                <a:latin typeface="Arial"/>
                <a:ea typeface="Arial"/>
                <a:cs typeface="Arial"/>
                <a:sym typeface="Arial"/>
              </a:rPr>
              <a:t>Directions:  </a:t>
            </a:r>
            <a:br>
              <a:rPr lang="en-US" sz="2400">
                <a:latin typeface="Arial"/>
                <a:ea typeface="Arial"/>
                <a:cs typeface="Arial"/>
                <a:sym typeface="Arial"/>
              </a:rPr>
            </a:br>
            <a:endParaRPr sz="2400">
              <a:latin typeface="Arial"/>
              <a:ea typeface="Arial"/>
              <a:cs typeface="Arial"/>
              <a:sym typeface="Arial"/>
            </a:endParaRPr>
          </a:p>
        </p:txBody>
      </p:sp>
      <p:sp>
        <p:nvSpPr>
          <p:cNvPr id="107" name="Google Shape;107;p15"/>
          <p:cNvSpPr txBox="1">
            <a:spLocks noGrp="1"/>
          </p:cNvSpPr>
          <p:nvPr>
            <p:ph type="body" idx="1"/>
          </p:nvPr>
        </p:nvSpPr>
        <p:spPr>
          <a:xfrm>
            <a:off x="383458" y="1283110"/>
            <a:ext cx="11430000" cy="5220900"/>
          </a:xfrm>
          <a:prstGeom prst="rect">
            <a:avLst/>
          </a:prstGeom>
          <a:noFill/>
          <a:ln>
            <a:noFill/>
          </a:ln>
        </p:spPr>
        <p:txBody>
          <a:bodyPr spcFirstLastPara="1" wrap="square" lIns="91425" tIns="45700" rIns="91425" bIns="45700" anchor="t" anchorCtr="0">
            <a:noAutofit/>
          </a:bodyPr>
          <a:lstStyle/>
          <a:p>
            <a:pPr marL="0" lvl="0" indent="0">
              <a:lnSpc>
                <a:spcPct val="80000"/>
              </a:lnSpc>
              <a:spcBef>
                <a:spcPts val="0"/>
              </a:spcBef>
              <a:buSzPts val="2800"/>
              <a:buNone/>
            </a:pPr>
            <a:r>
              <a:rPr lang="en-US" dirty="0">
                <a:latin typeface="Arial"/>
                <a:ea typeface="Arial"/>
                <a:cs typeface="Arial"/>
                <a:sym typeface="Arial"/>
              </a:rPr>
              <a:t>Below are 12 unusual (and actual) deaths</a:t>
            </a:r>
            <a:br>
              <a:rPr lang="en-US" dirty="0">
                <a:latin typeface="Arial"/>
                <a:ea typeface="Arial"/>
                <a:cs typeface="Arial"/>
                <a:sym typeface="Arial"/>
              </a:rPr>
            </a:br>
            <a:br>
              <a:rPr lang="en-US" dirty="0">
                <a:latin typeface="Arial"/>
                <a:ea typeface="Arial"/>
                <a:cs typeface="Arial"/>
                <a:sym typeface="Arial"/>
              </a:rPr>
            </a:br>
            <a:r>
              <a:rPr lang="en-US" dirty="0">
                <a:latin typeface="Arial"/>
                <a:ea typeface="Arial"/>
                <a:cs typeface="Arial"/>
                <a:sym typeface="Arial"/>
              </a:rPr>
              <a:t>Identify the cause of death, mechanism of death, and manner of death.</a:t>
            </a:r>
          </a:p>
          <a:p>
            <a:pPr marL="0" lvl="0" indent="0">
              <a:lnSpc>
                <a:spcPct val="80000"/>
              </a:lnSpc>
              <a:spcBef>
                <a:spcPts val="0"/>
              </a:spcBef>
              <a:buSzPts val="2800"/>
              <a:buNone/>
            </a:pPr>
            <a:br>
              <a:rPr lang="en-US" dirty="0">
                <a:latin typeface="Arial"/>
                <a:ea typeface="Arial"/>
                <a:cs typeface="Arial"/>
                <a:sym typeface="Arial"/>
              </a:rPr>
            </a:br>
            <a:br>
              <a:rPr lang="en-US" dirty="0">
                <a:latin typeface="Arial"/>
                <a:ea typeface="Arial"/>
                <a:cs typeface="Arial"/>
                <a:sym typeface="Arial"/>
              </a:rPr>
            </a:b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Anton Yelchin</a:t>
            </a:r>
            <a:endParaRPr/>
          </a:p>
        </p:txBody>
      </p:sp>
      <p:sp>
        <p:nvSpPr>
          <p:cNvPr id="113" name="Google Shape;113;p1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“The actor who played Ensign Pavel Chekov in the recent J.J. Abrams “Star Trek” movie reboot was crushed to death Sunday by his own car (sic).</a:t>
            </a:r>
            <a:endParaRPr/>
          </a:p>
          <a:p>
            <a:pPr marL="0" lvl="0" indent="0" algn="l" rtl="0">
              <a:lnSpc>
                <a:spcPct val="90000"/>
              </a:lnSpc>
              <a:spcBef>
                <a:spcPts val="1000"/>
              </a:spcBef>
              <a:spcAft>
                <a:spcPts val="0"/>
              </a:spcAft>
              <a:buClr>
                <a:schemeClr val="dk1"/>
              </a:buClr>
              <a:buSzPts val="2800"/>
              <a:buNone/>
            </a:pPr>
            <a:r>
              <a:rPr lang="en-US" u="sng">
                <a:solidFill>
                  <a:schemeClr val="hlink"/>
                </a:solidFill>
                <a:hlinkClick r:id="rId3"/>
              </a:rPr>
              <a:t>Anton Yelchin</a:t>
            </a:r>
            <a:r>
              <a:rPr lang="en-US"/>
              <a:t>, 27, was pinned between the vehicle and the brick support pillar to a security fence after he briefly got out in the steep driveway of his Los Angeles home, officials said.”</a:t>
            </a:r>
            <a:endParaRPr/>
          </a:p>
          <a:p>
            <a:pPr marL="228600" lvl="0" indent="-50800" algn="l" rtl="0">
              <a:lnSpc>
                <a:spcPct val="90000"/>
              </a:lnSpc>
              <a:spcBef>
                <a:spcPts val="1000"/>
              </a:spcBef>
              <a:spcAft>
                <a:spcPts val="0"/>
              </a:spcAft>
              <a:buClr>
                <a:schemeClr val="dk1"/>
              </a:buClr>
              <a:buSzPts val="2800"/>
              <a:buNone/>
            </a:pPr>
            <a:endParaRPr/>
          </a:p>
        </p:txBody>
      </p:sp>
      <p:sp>
        <p:nvSpPr>
          <p:cNvPr id="114" name="Google Shape;114;p16"/>
          <p:cNvSpPr/>
          <p:nvPr/>
        </p:nvSpPr>
        <p:spPr>
          <a:xfrm>
            <a:off x="448491" y="5988734"/>
            <a:ext cx="60960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http://pagesix.com/2016/06/19/star-trek-actor-anton-yelchin-dies-at-27/</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Sigurd the Mighty</a:t>
            </a:r>
            <a:endParaRPr/>
          </a:p>
        </p:txBody>
      </p:sp>
      <p:sp>
        <p:nvSpPr>
          <p:cNvPr id="121" name="Google Shape;121;p1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“Sigurd the Mighty, a ninth-century Norse earl of Orkney, was killed by an enemy he had beheaded several hours earlier. He'd tied the man's head to his horse's saddle, but while riding home one of its protruding teeth grazed his leg. He </a:t>
            </a:r>
            <a:r>
              <a:rPr lang="en-US" u="sng">
                <a:solidFill>
                  <a:schemeClr val="hlink"/>
                </a:solidFill>
                <a:hlinkClick r:id="rId3"/>
              </a:rPr>
              <a:t>died from the infection</a:t>
            </a:r>
            <a:r>
              <a:rPr lang="en-US"/>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Killer dessert spoon</a:t>
            </a:r>
            <a:endParaRPr/>
          </a:p>
        </p:txBody>
      </p:sp>
      <p:sp>
        <p:nvSpPr>
          <p:cNvPr id="128" name="Google Shape;128;p1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After taking a mobile phone from someone, Timothy Magee was hit in the back of the head with a dessert spoon.  The spoon ruptured an artery between the skull and brain.</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Frank Hayes</a:t>
            </a:r>
            <a:endParaRPr/>
          </a:p>
        </p:txBody>
      </p:sp>
      <p:sp>
        <p:nvSpPr>
          <p:cNvPr id="135" name="Google Shape;135;p19"/>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 In 1923, jockey Frank Hayes won a race at Belmont Park in New York </a:t>
            </a:r>
            <a:r>
              <a:rPr lang="en-US" u="sng">
                <a:solidFill>
                  <a:schemeClr val="hlink"/>
                </a:solidFill>
                <a:hlinkClick r:id="rId3"/>
              </a:rPr>
              <a:t>despite being dead</a:t>
            </a:r>
            <a:r>
              <a:rPr lang="en-US"/>
              <a:t> — he suffered a heart attack mid-race, but his body stayed in the saddle until his horse crossed the line for a 20–1 outsider victory.”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Jesse William Lazear</a:t>
            </a:r>
            <a:endParaRPr/>
          </a:p>
        </p:txBody>
      </p:sp>
      <p:sp>
        <p:nvSpPr>
          <p:cNvPr id="142" name="Google Shape;142;p2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“In 1900, American physician Jesse William Lazear tried to prove that Yellow Fever was transmitted by mosquitoes by letting infected mosquitoes bite him. </a:t>
            </a:r>
            <a:r>
              <a:rPr lang="en-US" u="sng">
                <a:solidFill>
                  <a:schemeClr val="hlink"/>
                </a:solidFill>
                <a:hlinkClick r:id="rId3"/>
              </a:rPr>
              <a:t>He then died of the disease</a:t>
            </a:r>
            <a:r>
              <a:rPr lang="en-US"/>
              <a:t>. Proving himself right.”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Dumbbell </a:t>
            </a:r>
            <a:endParaRPr/>
          </a:p>
        </p:txBody>
      </p:sp>
      <p:sp>
        <p:nvSpPr>
          <p:cNvPr id="149" name="Google Shape;149;p2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“Castillo said he hit 30-year-old William Vasconello several times in the head with a 25-pound metal dumbbell on Oct. 18, 2013, during a heated argument at Castillo's apartment on Martin Street. Authorities said the men were friends, but have not disclosed what they were arguing about.”</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784</Words>
  <Application>Microsoft Office PowerPoint</Application>
  <PresentationFormat>Widescreen</PresentationFormat>
  <Paragraphs>69</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Activity – Manner, Cause, and Mechanism of Death</vt:lpstr>
      <vt:lpstr>What would an Autopsy reveal about Mufasa?</vt:lpstr>
      <vt:lpstr>Directions:   </vt:lpstr>
      <vt:lpstr>Anton Yelchin</vt:lpstr>
      <vt:lpstr>Sigurd the Mighty</vt:lpstr>
      <vt:lpstr>Killer dessert spoon</vt:lpstr>
      <vt:lpstr>Frank Hayes</vt:lpstr>
      <vt:lpstr>Jesse William Lazear</vt:lpstr>
      <vt:lpstr>Dumbbell </vt:lpstr>
      <vt:lpstr>Cochrane</vt:lpstr>
      <vt:lpstr>Molasses</vt:lpstr>
      <vt:lpstr>Monkey attack</vt:lpstr>
      <vt:lpstr>Death by Cockroach</vt:lpstr>
      <vt:lpstr>Bob Crane</vt:lpstr>
      <vt:lpstr>Death by bread….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 Harris</dc:creator>
  <cp:lastModifiedBy>Kara Harris</cp:lastModifiedBy>
  <cp:revision>3</cp:revision>
  <dcterms:modified xsi:type="dcterms:W3CDTF">2020-10-27T12:39:45Z</dcterms:modified>
</cp:coreProperties>
</file>