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82" r:id="rId3"/>
    <p:sldId id="283" r:id="rId4"/>
    <p:sldId id="284" r:id="rId5"/>
    <p:sldId id="269" r:id="rId6"/>
    <p:sldId id="270" r:id="rId7"/>
    <p:sldId id="271" r:id="rId8"/>
    <p:sldId id="272" r:id="rId9"/>
    <p:sldId id="273" r:id="rId10"/>
    <p:sldId id="280" r:id="rId11"/>
    <p:sldId id="281" r:id="rId12"/>
    <p:sldId id="274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A79E-1475-D548-B17D-579FDBCC81DE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2080-9013-6542-9160-FD38E88D7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A79E-1475-D548-B17D-579FDBCC81DE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2080-9013-6542-9160-FD38E88D74C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A79E-1475-D548-B17D-579FDBCC81DE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2080-9013-6542-9160-FD38E88D7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A79E-1475-D548-B17D-579FDBCC81DE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2080-9013-6542-9160-FD38E88D7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A79E-1475-D548-B17D-579FDBCC81DE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2080-9013-6542-9160-FD38E88D7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A79E-1475-D548-B17D-579FDBCC81DE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2080-9013-6542-9160-FD38E88D74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A79E-1475-D548-B17D-579FDBCC81DE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2080-9013-6542-9160-FD38E88D7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A79E-1475-D548-B17D-579FDBCC81DE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2080-9013-6542-9160-FD38E88D7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A79E-1475-D548-B17D-579FDBCC81DE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2080-9013-6542-9160-FD38E88D7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A79E-1475-D548-B17D-579FDBCC81DE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2080-9013-6542-9160-FD38E88D7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A79E-1475-D548-B17D-579FDBCC81DE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2080-9013-6542-9160-FD38E88D7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A79E-1475-D548-B17D-579FDBCC81DE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2080-9013-6542-9160-FD38E88D7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E42A79E-1475-D548-B17D-579FDBCC81DE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3DB92080-9013-6542-9160-FD38E88D74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Glass Evidence – Fracture Patterns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2B</a:t>
            </a:r>
          </a:p>
        </p:txBody>
      </p:sp>
    </p:spTree>
    <p:extLst>
      <p:ext uri="{BB962C8B-B14F-4D97-AF65-F5344CB8AC3E}">
        <p14:creationId xmlns:p14="http://schemas.microsoft.com/office/powerpoint/2010/main" val="2739895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bullet fracture patterns in glass">
            <a:extLst>
              <a:ext uri="{FF2B5EF4-FFF2-40B4-BE49-F238E27FC236}">
                <a16:creationId xmlns:a16="http://schemas.microsoft.com/office/drawing/2014/main" id="{B97980C5-2C4C-408C-98E5-E4825E0FA6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59744C-6AFD-4F6E-9BDA-707D28BFD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71" y="257011"/>
            <a:ext cx="7900196" cy="360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72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roken glass multiple bullet holes in glass isolated on black">
            <a:extLst>
              <a:ext uri="{FF2B5EF4-FFF2-40B4-BE49-F238E27FC236}">
                <a16:creationId xmlns:a16="http://schemas.microsoft.com/office/drawing/2014/main" id="{8345821C-9BA5-459D-8E49-4EF849C27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69" y="518160"/>
            <a:ext cx="8658151" cy="576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916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of Bullet Passing Through Window Glass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angle at which the bullet enters the glass can help locate the location of the shooter</a:t>
            </a:r>
          </a:p>
          <a:p>
            <a:pPr lvl="1"/>
            <a:r>
              <a:rPr lang="en-US" dirty="0"/>
              <a:t>If bullet is fired perpendicular to the window, a round entry hole is seen.</a:t>
            </a:r>
          </a:p>
          <a:p>
            <a:pPr lvl="1"/>
            <a:r>
              <a:rPr lang="en-US" dirty="0"/>
              <a:t>Fired from an angle coming from the left? Glass pieces are forced out to the right, creating an irregular oval as it exits right.</a:t>
            </a:r>
          </a:p>
          <a:p>
            <a:pPr lvl="1"/>
            <a:r>
              <a:rPr lang="en-US" dirty="0"/>
              <a:t>Fired from the right? Irregular oval to the left.</a:t>
            </a:r>
          </a:p>
          <a:p>
            <a:r>
              <a:rPr lang="en-US" dirty="0"/>
              <a:t>Ammunition type can also be determined from the size and characteristics of the bullet hole.</a:t>
            </a:r>
          </a:p>
          <a:p>
            <a:pPr lvl="1"/>
            <a:r>
              <a:rPr lang="en-US" dirty="0"/>
              <a:t>Although, high speed bullets fired from a great distance can mimic the characteristics of a slower speed bullet at close range.</a:t>
            </a:r>
          </a:p>
        </p:txBody>
      </p:sp>
    </p:spTree>
    <p:extLst>
      <p:ext uri="{BB962C8B-B14F-4D97-AF65-F5344CB8AC3E}">
        <p14:creationId xmlns:p14="http://schemas.microsoft.com/office/powerpoint/2010/main" val="3111712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Backscatter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piece of glass breaks, most of the pieces fly forward BUT</a:t>
            </a:r>
          </a:p>
          <a:p>
            <a:r>
              <a:rPr lang="en-US" dirty="0"/>
              <a:t>Some can be projected backward, known as backscatter.</a:t>
            </a:r>
          </a:p>
          <a:p>
            <a:pPr lvl="1"/>
            <a:r>
              <a:rPr lang="en-US" dirty="0"/>
              <a:t>Occurs as glass pieces collide and tumble in various directions</a:t>
            </a:r>
          </a:p>
          <a:p>
            <a:pPr lvl="1"/>
            <a:r>
              <a:rPr lang="en-US" dirty="0"/>
              <a:t>Form of trace evidence</a:t>
            </a:r>
          </a:p>
        </p:txBody>
      </p:sp>
    </p:spTree>
    <p:extLst>
      <p:ext uri="{BB962C8B-B14F-4D97-AF65-F5344CB8AC3E}">
        <p14:creationId xmlns:p14="http://schemas.microsoft.com/office/powerpoint/2010/main" val="673372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Fractures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a fire, glass can break as a result of heat fracturing</a:t>
            </a:r>
          </a:p>
          <a:p>
            <a:pPr lvl="1"/>
            <a:r>
              <a:rPr lang="en-US" dirty="0"/>
              <a:t>Produces breakage patterns on glass that are different from breakage patterns caused by impacts</a:t>
            </a:r>
          </a:p>
          <a:p>
            <a:pPr lvl="1"/>
            <a:r>
              <a:rPr lang="en-US" dirty="0"/>
              <a:t>Wavy fracture lines develop.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894" y="3992479"/>
            <a:ext cx="4291263" cy="241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18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Scratch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Windshield wipers can leave marks on glass</a:t>
            </a:r>
          </a:p>
          <a:p>
            <a:r>
              <a:rPr lang="en-US" dirty="0"/>
              <a:t>Dirt or other particles can scratch glass as a window is rolled up or down repeatedly</a:t>
            </a:r>
          </a:p>
        </p:txBody>
      </p:sp>
      <p:pic>
        <p:nvPicPr>
          <p:cNvPr id="4" name="Picture 3" descr="Scratched Windshield.siz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3527425"/>
            <a:ext cx="4119917" cy="30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80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A4EA9F-7E6B-4D53-B30A-3E8E117F9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56" y="863600"/>
            <a:ext cx="8666084" cy="516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41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489E9B-FC09-472F-B515-5176A3385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01" y="995680"/>
            <a:ext cx="8478820" cy="498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37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43F0EA-820E-4A00-A8B1-3C2FE2F5F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72" y="304800"/>
            <a:ext cx="8654887" cy="5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10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Fracture Patterns in Broken Glass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458" y="1739349"/>
            <a:ext cx="8042276" cy="5118651"/>
          </a:xfrm>
        </p:spPr>
        <p:txBody>
          <a:bodyPr/>
          <a:lstStyle/>
          <a:p>
            <a:r>
              <a:rPr lang="en-US" dirty="0"/>
              <a:t>Glass has some flexibility.</a:t>
            </a:r>
          </a:p>
          <a:p>
            <a:r>
              <a:rPr lang="en-US" dirty="0"/>
              <a:t>When stretched too far, fracture lines appear and the glass may break.</a:t>
            </a:r>
          </a:p>
          <a:p>
            <a:r>
              <a:rPr lang="en-US" dirty="0"/>
              <a:t>Fracture patterns can provide clues about the	 direction and rate of impact.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33" name="Picture 9" descr="45866_f142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725" y="4697621"/>
            <a:ext cx="130175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45866_f142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823" y="4632533"/>
            <a:ext cx="1436687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77684" y="5873958"/>
            <a:ext cx="161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Compression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90825" y="4883913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Tension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303643" y="5253245"/>
            <a:ext cx="805070" cy="451816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486400" y="5381522"/>
            <a:ext cx="1921565" cy="16654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486400" y="4883913"/>
            <a:ext cx="1704079" cy="75713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698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1st Radial Fractures</a:t>
            </a:r>
          </a:p>
          <a:p>
            <a:pPr lvl="1"/>
            <a:r>
              <a:rPr lang="en-US" dirty="0"/>
              <a:t>Start at the point of impact and radiate, move outward, from there.</a:t>
            </a:r>
          </a:p>
          <a:p>
            <a:pPr lvl="1"/>
            <a:r>
              <a:rPr lang="en-US" dirty="0"/>
              <a:t>Form on the side opposite the point of impact</a:t>
            </a:r>
          </a:p>
          <a:p>
            <a:r>
              <a:rPr lang="en-US" dirty="0"/>
              <a:t>2nd Concentric Fractures</a:t>
            </a:r>
          </a:p>
          <a:p>
            <a:pPr lvl="1"/>
            <a:r>
              <a:rPr lang="en-US" dirty="0"/>
              <a:t>Concentric circles that have the same center.</a:t>
            </a:r>
          </a:p>
          <a:p>
            <a:pPr lvl="1"/>
            <a:r>
              <a:rPr lang="en-US" dirty="0"/>
              <a:t>Form on the same side of the glass as the point of impact.</a:t>
            </a:r>
          </a:p>
        </p:txBody>
      </p:sp>
      <p:pic>
        <p:nvPicPr>
          <p:cNvPr id="15" name="Content Placeholder 14" descr="SafetyGlassAnswer[800x533]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257" b="-46257"/>
          <a:stretch>
            <a:fillRect/>
          </a:stretch>
        </p:blipFill>
        <p:spPr>
          <a:xfrm>
            <a:off x="4619098" y="1600201"/>
            <a:ext cx="3972453" cy="5095156"/>
          </a:xfrm>
        </p:spPr>
      </p:pic>
    </p:spTree>
    <p:extLst>
      <p:ext uri="{BB962C8B-B14F-4D97-AF65-F5344CB8AC3E}">
        <p14:creationId xmlns:p14="http://schemas.microsoft.com/office/powerpoint/2010/main" val="964486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Radial &amp; Concentric Fractures Form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 the side of impact, the glass surface is compressed (squeezed together)</a:t>
            </a:r>
          </a:p>
          <a:p>
            <a:endParaRPr lang="en-US" dirty="0"/>
          </a:p>
          <a:p>
            <a:r>
              <a:rPr lang="en-US" dirty="0"/>
              <a:t>The Opposite side stretches and is under tension. </a:t>
            </a:r>
          </a:p>
          <a:p>
            <a:endParaRPr lang="en-US" dirty="0"/>
          </a:p>
          <a:p>
            <a:r>
              <a:rPr lang="en-US" dirty="0"/>
              <a:t>Glass is weaker under tension than under	 compression so the opposite side fractures 1</a:t>
            </a:r>
            <a:r>
              <a:rPr lang="en-US" baseline="30000" dirty="0"/>
              <a:t>st</a:t>
            </a:r>
            <a:r>
              <a:rPr lang="en-US" dirty="0"/>
              <a:t>. Then the concentric fractures occur on the side of impact.</a:t>
            </a:r>
          </a:p>
        </p:txBody>
      </p:sp>
    </p:spTree>
    <p:extLst>
      <p:ext uri="{BB962C8B-B14F-4D97-AF65-F5344CB8AC3E}">
        <p14:creationId xmlns:p14="http://schemas.microsoft.com/office/powerpoint/2010/main" val="2344750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Bullet Fractures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direction of the bullet thru the glass is easily determined.</a:t>
            </a:r>
          </a:p>
          <a:p>
            <a:pPr lvl="1"/>
            <a:r>
              <a:rPr lang="en-US" dirty="0"/>
              <a:t>The bullet pushes some glass ahead of it as it passes thru, causing a cone shaped piece of glass to exit along with the bullet. This makes the exit hole is larger than the entrance hole.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several shots are fired thru the same pane of glass, order of the shots can be determined from the fracture lines</a:t>
            </a:r>
          </a:p>
          <a:p>
            <a:pPr lvl="2"/>
            <a:r>
              <a:rPr lang="en-US" dirty="0"/>
              <a:t>The 1</a:t>
            </a:r>
            <a:r>
              <a:rPr lang="en-US" baseline="30000" dirty="0"/>
              <a:t>st</a:t>
            </a:r>
            <a:r>
              <a:rPr lang="en-US" dirty="0"/>
              <a:t> set of fractures set the boundary for further fracturing by following shots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AAB2D7-0E23-6941-8475-D35DF97D3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848930" y="5377542"/>
            <a:ext cx="2088243" cy="2088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21E3D6-E765-9642-BE9F-48C526597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28" y="29209"/>
            <a:ext cx="1763571" cy="149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70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Bullet Fractures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Single Shot</a:t>
            </a:r>
          </a:p>
        </p:txBody>
      </p:sp>
      <p:pic>
        <p:nvPicPr>
          <p:cNvPr id="8" name="Content Placeholder 7" descr="stock-photo-bullet-hole-in-glass-12324670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7" b="20217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Multiple Shots</a:t>
            </a:r>
          </a:p>
        </p:txBody>
      </p:sp>
      <p:pic>
        <p:nvPicPr>
          <p:cNvPr id="11" name="Content Placeholder 10" descr="SafetyGlassAnswer[800x533]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273" b="-202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0643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296</TotalTime>
  <Words>442</Words>
  <Application>Microsoft Office PowerPoint</Application>
  <PresentationFormat>On-screen Show (4:3)</PresentationFormat>
  <Paragraphs>49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News Gothic MT</vt:lpstr>
      <vt:lpstr>Wingdings 2</vt:lpstr>
      <vt:lpstr>Breeze</vt:lpstr>
      <vt:lpstr>Glass Evidence – Fracture Patterns</vt:lpstr>
      <vt:lpstr>PowerPoint Presentation</vt:lpstr>
      <vt:lpstr>PowerPoint Presentation</vt:lpstr>
      <vt:lpstr>PowerPoint Presentation</vt:lpstr>
      <vt:lpstr>Fracture Patterns in Broken Glass</vt:lpstr>
      <vt:lpstr>Fractures</vt:lpstr>
      <vt:lpstr>Why Radial &amp; Concentric Fractures Form</vt:lpstr>
      <vt:lpstr>Bullet Fractures</vt:lpstr>
      <vt:lpstr>Bullet Fractures</vt:lpstr>
      <vt:lpstr>PowerPoint Presentation</vt:lpstr>
      <vt:lpstr>PowerPoint Presentation</vt:lpstr>
      <vt:lpstr>Path of Bullet Passing Through Window Glass</vt:lpstr>
      <vt:lpstr>Backscatter</vt:lpstr>
      <vt:lpstr>Heat Fractures</vt:lpstr>
      <vt:lpstr>Other Scratch Patterns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Glass Evidence</dc:title>
  <dc:creator>Software Manager</dc:creator>
  <cp:lastModifiedBy>Kara Harris</cp:lastModifiedBy>
  <cp:revision>56</cp:revision>
  <dcterms:created xsi:type="dcterms:W3CDTF">2011-10-26T02:00:03Z</dcterms:created>
  <dcterms:modified xsi:type="dcterms:W3CDTF">2020-09-14T19:16:55Z</dcterms:modified>
</cp:coreProperties>
</file>