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6969C88-B244-455D-A017-012B25B1ACDD}" type="datetimeFigureOut">
              <a:rPr lang="en-US" smtClean="0"/>
              <a:t>8/19/2020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820213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55841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11370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168324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65267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93178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984944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42433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8380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03997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4665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14476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422807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393481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6969C88-B244-455D-A017-012B25B1ACDD}"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37928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90745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02087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69C88-B244-455D-A017-012B25B1ACDD}" type="datetimeFigureOut">
              <a:rPr lang="en-US" smtClean="0"/>
              <a:pPr/>
              <a:t>8/19/2020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58933982"/>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D6EC45-6FA6-4879-9BDB-CB1428A77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0DF2535-CF56-453F-B440-4E913F5980F1}"/>
              </a:ext>
            </a:extLst>
          </p:cNvPr>
          <p:cNvPicPr>
            <a:picLocks noChangeAspect="1"/>
          </p:cNvPicPr>
          <p:nvPr/>
        </p:nvPicPr>
        <p:blipFill rotWithShape="1">
          <a:blip r:embed="rId3">
            <a:alphaModFix amt="20000"/>
          </a:blip>
          <a:srcRect t="6133" b="9597"/>
          <a:stretch/>
        </p:blipFill>
        <p:spPr>
          <a:xfrm>
            <a:off x="20" y="-1"/>
            <a:ext cx="12191980" cy="6858001"/>
          </a:xfrm>
          <a:prstGeom prst="rect">
            <a:avLst/>
          </a:prstGeom>
        </p:spPr>
      </p:pic>
      <p:pic>
        <p:nvPicPr>
          <p:cNvPr id="11" name="Picture 10">
            <a:extLst>
              <a:ext uri="{FF2B5EF4-FFF2-40B4-BE49-F238E27FC236}">
                <a16:creationId xmlns:a16="http://schemas.microsoft.com/office/drawing/2014/main" id="{19511F09-9DF0-4B11-9EC1-F6DC66B0FA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51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68C187F-89A2-4D01-9EEA-D073419DA6D4}"/>
              </a:ext>
            </a:extLst>
          </p:cNvPr>
          <p:cNvSpPr>
            <a:spLocks noGrp="1"/>
          </p:cNvSpPr>
          <p:nvPr>
            <p:ph type="ctrTitle"/>
          </p:nvPr>
        </p:nvSpPr>
        <p:spPr>
          <a:xfrm>
            <a:off x="3962399" y="1964267"/>
            <a:ext cx="7197726" cy="2421464"/>
          </a:xfrm>
        </p:spPr>
        <p:txBody>
          <a:bodyPr>
            <a:normAutofit/>
          </a:bodyPr>
          <a:lstStyle/>
          <a:p>
            <a:r>
              <a:rPr lang="en-US"/>
              <a:t>Introduction to Forensic Science</a:t>
            </a:r>
          </a:p>
        </p:txBody>
      </p:sp>
      <p:sp>
        <p:nvSpPr>
          <p:cNvPr id="3" name="Subtitle 2">
            <a:extLst>
              <a:ext uri="{FF2B5EF4-FFF2-40B4-BE49-F238E27FC236}">
                <a16:creationId xmlns:a16="http://schemas.microsoft.com/office/drawing/2014/main" id="{871C1237-C818-4D70-82FD-F90C8285CE27}"/>
              </a:ext>
            </a:extLst>
          </p:cNvPr>
          <p:cNvSpPr>
            <a:spLocks noGrp="1"/>
          </p:cNvSpPr>
          <p:nvPr>
            <p:ph type="subTitle" idx="1"/>
          </p:nvPr>
        </p:nvSpPr>
        <p:spPr>
          <a:xfrm>
            <a:off x="3962399" y="4385732"/>
            <a:ext cx="7197726" cy="1405467"/>
          </a:xfrm>
        </p:spPr>
        <p:txBody>
          <a:bodyPr>
            <a:normAutofit/>
          </a:bodyPr>
          <a:lstStyle/>
          <a:p>
            <a:r>
              <a:rPr lang="en-US" dirty="0"/>
              <a:t>Unit 1</a:t>
            </a:r>
            <a:endParaRPr lang="en-US"/>
          </a:p>
        </p:txBody>
      </p:sp>
    </p:spTree>
    <p:extLst>
      <p:ext uri="{BB962C8B-B14F-4D97-AF65-F5344CB8AC3E}">
        <p14:creationId xmlns:p14="http://schemas.microsoft.com/office/powerpoint/2010/main" val="136470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E97E-F6AA-418B-A014-62A969E98540}"/>
              </a:ext>
            </a:extLst>
          </p:cNvPr>
          <p:cNvSpPr>
            <a:spLocks noGrp="1"/>
          </p:cNvSpPr>
          <p:nvPr>
            <p:ph type="title"/>
          </p:nvPr>
        </p:nvSpPr>
        <p:spPr/>
        <p:txBody>
          <a:bodyPr/>
          <a:lstStyle/>
          <a:p>
            <a:r>
              <a:rPr lang="en-US" dirty="0"/>
              <a:t>State agencies</a:t>
            </a:r>
          </a:p>
        </p:txBody>
      </p:sp>
      <p:sp>
        <p:nvSpPr>
          <p:cNvPr id="4" name="Content Placeholder 3">
            <a:extLst>
              <a:ext uri="{FF2B5EF4-FFF2-40B4-BE49-F238E27FC236}">
                <a16:creationId xmlns:a16="http://schemas.microsoft.com/office/drawing/2014/main" id="{DF1440DE-1882-4A88-B116-ABDB075326B4}"/>
              </a:ext>
            </a:extLst>
          </p:cNvPr>
          <p:cNvSpPr>
            <a:spLocks noGrp="1"/>
          </p:cNvSpPr>
          <p:nvPr>
            <p:ph idx="1"/>
          </p:nvPr>
        </p:nvSpPr>
        <p:spPr>
          <a:xfrm>
            <a:off x="685801" y="2142067"/>
            <a:ext cx="10131425" cy="4289213"/>
          </a:xfrm>
        </p:spPr>
        <p:txBody>
          <a:bodyPr/>
          <a:lstStyle/>
          <a:p>
            <a:r>
              <a:rPr lang="en-US" sz="2400" dirty="0"/>
              <a:t>Georgia Bureau of Investigation (GBI)</a:t>
            </a:r>
          </a:p>
          <a:p>
            <a:pPr lvl="1"/>
            <a:r>
              <a:rPr lang="en-US" sz="2000" dirty="0"/>
              <a:t>Investigates crimes for counties without their own forensic scientists. </a:t>
            </a:r>
          </a:p>
          <a:p>
            <a:pPr lvl="2"/>
            <a:r>
              <a:rPr lang="en-US" sz="2000" dirty="0"/>
              <a:t>159 counties in GA</a:t>
            </a:r>
          </a:p>
          <a:p>
            <a:pPr lvl="3"/>
            <a:r>
              <a:rPr lang="en-US" sz="2000" dirty="0"/>
              <a:t>Fulton, Cobb, Douglas, Cherokee, Dekalb, Gwinnett, &amp; Chatham (Savannah) have their own labs</a:t>
            </a:r>
          </a:p>
          <a:p>
            <a:pPr lvl="2"/>
            <a:r>
              <a:rPr lang="en-US" sz="2000" dirty="0"/>
              <a:t>7 GBI labs handle the 152 other counties</a:t>
            </a:r>
          </a:p>
          <a:p>
            <a:pPr lvl="3"/>
            <a:r>
              <a:rPr lang="en-US" sz="2000" dirty="0"/>
              <a:t>Offices in Northeast (Cleveland), Northwest (Decatur), Central (Dry Branch), Coastal (Pooler), East (Augusta), West (Midland), and Southwest  (Moultrie)</a:t>
            </a:r>
          </a:p>
        </p:txBody>
      </p:sp>
      <p:sp>
        <p:nvSpPr>
          <p:cNvPr id="3" name="Text Placeholder 2">
            <a:extLst>
              <a:ext uri="{FF2B5EF4-FFF2-40B4-BE49-F238E27FC236}">
                <a16:creationId xmlns:a16="http://schemas.microsoft.com/office/drawing/2014/main" id="{EEE4C4F7-28D9-4211-A6B7-ED709EBB14AB}"/>
              </a:ext>
            </a:extLst>
          </p:cNvPr>
          <p:cNvSpPr>
            <a:spLocks noGrp="1"/>
          </p:cNvSpPr>
          <p:nvPr>
            <p:ph type="body" idx="4294967295"/>
          </p:nvPr>
        </p:nvSpPr>
        <p:spPr>
          <a:xfrm>
            <a:off x="568960" y="-42862"/>
            <a:ext cx="4710113" cy="576262"/>
          </a:xfrm>
        </p:spPr>
        <p:txBody>
          <a:bodyPr/>
          <a:lstStyle/>
          <a:p>
            <a:pPr marL="0" indent="0">
              <a:buNone/>
            </a:pPr>
            <a:endParaRPr lang="en-US" dirty="0"/>
          </a:p>
        </p:txBody>
      </p:sp>
    </p:spTree>
    <p:extLst>
      <p:ext uri="{BB962C8B-B14F-4D97-AF65-F5344CB8AC3E}">
        <p14:creationId xmlns:p14="http://schemas.microsoft.com/office/powerpoint/2010/main" val="325943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8231-8CC8-4FD3-AC9F-5D9F8AEFF21A}"/>
              </a:ext>
            </a:extLst>
          </p:cNvPr>
          <p:cNvSpPr>
            <a:spLocks noGrp="1"/>
          </p:cNvSpPr>
          <p:nvPr>
            <p:ph type="title"/>
          </p:nvPr>
        </p:nvSpPr>
        <p:spPr/>
        <p:txBody>
          <a:bodyPr/>
          <a:lstStyle/>
          <a:p>
            <a:r>
              <a:rPr lang="en-US" dirty="0"/>
              <a:t>Local Agencies</a:t>
            </a:r>
          </a:p>
        </p:txBody>
      </p:sp>
      <p:sp>
        <p:nvSpPr>
          <p:cNvPr id="3" name="Content Placeholder 2">
            <a:extLst>
              <a:ext uri="{FF2B5EF4-FFF2-40B4-BE49-F238E27FC236}">
                <a16:creationId xmlns:a16="http://schemas.microsoft.com/office/drawing/2014/main" id="{A9CBF5D6-65CF-431E-97DE-A4C86225952B}"/>
              </a:ext>
            </a:extLst>
          </p:cNvPr>
          <p:cNvSpPr>
            <a:spLocks noGrp="1"/>
          </p:cNvSpPr>
          <p:nvPr>
            <p:ph idx="1"/>
          </p:nvPr>
        </p:nvSpPr>
        <p:spPr/>
        <p:txBody>
          <a:bodyPr>
            <a:normAutofit/>
          </a:bodyPr>
          <a:lstStyle/>
          <a:p>
            <a:r>
              <a:rPr lang="en-US" sz="2000" dirty="0"/>
              <a:t>Cobb County Police Department (CCPD)</a:t>
            </a:r>
          </a:p>
          <a:p>
            <a:pPr lvl="1"/>
            <a:r>
              <a:rPr lang="en-US" sz="1800" dirty="0"/>
              <a:t>Handles regular day to day police work. Have 5 zones plus special operations division that handles SWAT, STEP, K9, and others + detectives</a:t>
            </a:r>
          </a:p>
          <a:p>
            <a:r>
              <a:rPr lang="en-US" sz="2000" dirty="0"/>
              <a:t>Cobb County Sheriffs Department </a:t>
            </a:r>
          </a:p>
          <a:p>
            <a:pPr lvl="1"/>
            <a:r>
              <a:rPr lang="en-US" sz="2000" dirty="0"/>
              <a:t>Handles the Courts, the jail, serves warrants, and does some investigative work.</a:t>
            </a:r>
          </a:p>
        </p:txBody>
      </p:sp>
    </p:spTree>
    <p:extLst>
      <p:ext uri="{BB962C8B-B14F-4D97-AF65-F5344CB8AC3E}">
        <p14:creationId xmlns:p14="http://schemas.microsoft.com/office/powerpoint/2010/main" val="366333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7F0E-9196-423C-BB33-0FCD86571984}"/>
              </a:ext>
            </a:extLst>
          </p:cNvPr>
          <p:cNvSpPr>
            <a:spLocks noGrp="1"/>
          </p:cNvSpPr>
          <p:nvPr>
            <p:ph type="title"/>
          </p:nvPr>
        </p:nvSpPr>
        <p:spPr/>
        <p:txBody>
          <a:bodyPr/>
          <a:lstStyle/>
          <a:p>
            <a:r>
              <a:rPr lang="en-US" dirty="0"/>
              <a:t>Real forensic science</a:t>
            </a:r>
          </a:p>
        </p:txBody>
      </p:sp>
      <p:sp>
        <p:nvSpPr>
          <p:cNvPr id="4" name="Text Placeholder 3">
            <a:extLst>
              <a:ext uri="{FF2B5EF4-FFF2-40B4-BE49-F238E27FC236}">
                <a16:creationId xmlns:a16="http://schemas.microsoft.com/office/drawing/2014/main" id="{2A1F9639-2165-4BDB-A855-643A7B155ABD}"/>
              </a:ext>
            </a:extLst>
          </p:cNvPr>
          <p:cNvSpPr>
            <a:spLocks noGrp="1"/>
          </p:cNvSpPr>
          <p:nvPr>
            <p:ph type="body" idx="1"/>
          </p:nvPr>
        </p:nvSpPr>
        <p:spPr/>
        <p:txBody>
          <a:bodyPr/>
          <a:lstStyle/>
          <a:p>
            <a:r>
              <a:rPr lang="en-US" dirty="0"/>
              <a:t>Real</a:t>
            </a:r>
          </a:p>
        </p:txBody>
      </p:sp>
      <p:sp>
        <p:nvSpPr>
          <p:cNvPr id="5" name="Content Placeholder 4">
            <a:extLst>
              <a:ext uri="{FF2B5EF4-FFF2-40B4-BE49-F238E27FC236}">
                <a16:creationId xmlns:a16="http://schemas.microsoft.com/office/drawing/2014/main" id="{6042F9A3-8157-46D5-9629-010BCFAF629E}"/>
              </a:ext>
            </a:extLst>
          </p:cNvPr>
          <p:cNvSpPr>
            <a:spLocks noGrp="1"/>
          </p:cNvSpPr>
          <p:nvPr>
            <p:ph sz="half" idx="2"/>
          </p:nvPr>
        </p:nvSpPr>
        <p:spPr/>
        <p:txBody>
          <a:bodyPr/>
          <a:lstStyle/>
          <a:p>
            <a:r>
              <a:rPr lang="en-US" dirty="0"/>
              <a:t>Forensic scientists work a crime scene and process evidence in the lab.</a:t>
            </a:r>
          </a:p>
          <a:p>
            <a:r>
              <a:rPr lang="en-US" dirty="0"/>
              <a:t>They also testify in court.</a:t>
            </a:r>
          </a:p>
          <a:p>
            <a:r>
              <a:rPr lang="en-US" dirty="0"/>
              <a:t>They DO NOT question suspects.</a:t>
            </a:r>
          </a:p>
          <a:p>
            <a:r>
              <a:rPr lang="en-US" dirty="0"/>
              <a:t>They are specialized: ballistics experts, fingerprint experts, DNA, etc.</a:t>
            </a:r>
          </a:p>
        </p:txBody>
      </p:sp>
      <p:sp>
        <p:nvSpPr>
          <p:cNvPr id="6" name="Text Placeholder 5">
            <a:extLst>
              <a:ext uri="{FF2B5EF4-FFF2-40B4-BE49-F238E27FC236}">
                <a16:creationId xmlns:a16="http://schemas.microsoft.com/office/drawing/2014/main" id="{9F97F9F0-3951-4AC0-BFEE-13012A7B69BD}"/>
              </a:ext>
            </a:extLst>
          </p:cNvPr>
          <p:cNvSpPr>
            <a:spLocks noGrp="1"/>
          </p:cNvSpPr>
          <p:nvPr>
            <p:ph type="body" sz="quarter" idx="3"/>
          </p:nvPr>
        </p:nvSpPr>
        <p:spPr/>
        <p:txBody>
          <a:bodyPr/>
          <a:lstStyle/>
          <a:p>
            <a:r>
              <a:rPr lang="en-US" dirty="0"/>
              <a:t>TV/Movies</a:t>
            </a:r>
          </a:p>
        </p:txBody>
      </p:sp>
      <p:sp>
        <p:nvSpPr>
          <p:cNvPr id="7" name="Content Placeholder 6">
            <a:extLst>
              <a:ext uri="{FF2B5EF4-FFF2-40B4-BE49-F238E27FC236}">
                <a16:creationId xmlns:a16="http://schemas.microsoft.com/office/drawing/2014/main" id="{0B65833B-5414-4B0B-B89B-F16AB13B9286}"/>
              </a:ext>
            </a:extLst>
          </p:cNvPr>
          <p:cNvSpPr>
            <a:spLocks noGrp="1"/>
          </p:cNvSpPr>
          <p:nvPr>
            <p:ph sz="quarter" idx="4"/>
          </p:nvPr>
        </p:nvSpPr>
        <p:spPr/>
        <p:txBody>
          <a:bodyPr/>
          <a:lstStyle/>
          <a:p>
            <a:r>
              <a:rPr lang="en-US" dirty="0"/>
              <a:t>Forensic scientists work  a crime scene and process evidence in the lab.</a:t>
            </a:r>
          </a:p>
          <a:p>
            <a:r>
              <a:rPr lang="en-US" dirty="0"/>
              <a:t>They also testify in court.</a:t>
            </a:r>
          </a:p>
          <a:p>
            <a:r>
              <a:rPr lang="en-US" dirty="0"/>
              <a:t>They question suspects.</a:t>
            </a:r>
          </a:p>
          <a:p>
            <a:r>
              <a:rPr lang="en-US" dirty="0"/>
              <a:t>They do everything.</a:t>
            </a:r>
          </a:p>
          <a:p>
            <a:endParaRPr lang="en-US" dirty="0"/>
          </a:p>
        </p:txBody>
      </p:sp>
      <p:pic>
        <p:nvPicPr>
          <p:cNvPr id="9" name="Picture 8" descr="A person standing in front of a computer&#10;&#10;Description automatically generated">
            <a:extLst>
              <a:ext uri="{FF2B5EF4-FFF2-40B4-BE49-F238E27FC236}">
                <a16:creationId xmlns:a16="http://schemas.microsoft.com/office/drawing/2014/main" id="{711AAAAE-95D5-42C3-80DC-15188B758F1C}"/>
              </a:ext>
            </a:extLst>
          </p:cNvPr>
          <p:cNvPicPr>
            <a:picLocks noChangeAspect="1"/>
          </p:cNvPicPr>
          <p:nvPr/>
        </p:nvPicPr>
        <p:blipFill>
          <a:blip r:embed="rId2"/>
          <a:stretch>
            <a:fillRect/>
          </a:stretch>
        </p:blipFill>
        <p:spPr>
          <a:xfrm>
            <a:off x="973670" y="5104130"/>
            <a:ext cx="3953930" cy="1966192"/>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F2258FF3-366B-4650-8ACB-291AA60EE764}"/>
              </a:ext>
            </a:extLst>
          </p:cNvPr>
          <p:cNvPicPr>
            <a:picLocks noChangeAspect="1"/>
          </p:cNvPicPr>
          <p:nvPr/>
        </p:nvPicPr>
        <p:blipFill>
          <a:blip r:embed="rId3"/>
          <a:stretch>
            <a:fillRect/>
          </a:stretch>
        </p:blipFill>
        <p:spPr>
          <a:xfrm>
            <a:off x="6193472" y="5033028"/>
            <a:ext cx="3245168" cy="2430744"/>
          </a:xfrm>
          <a:prstGeom prst="rect">
            <a:avLst/>
          </a:prstGeom>
        </p:spPr>
      </p:pic>
    </p:spTree>
    <p:extLst>
      <p:ext uri="{BB962C8B-B14F-4D97-AF65-F5344CB8AC3E}">
        <p14:creationId xmlns:p14="http://schemas.microsoft.com/office/powerpoint/2010/main" val="245263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3E2B4F-A4FD-4B4D-AB81-541C2BEACB47}"/>
              </a:ext>
            </a:extLst>
          </p:cNvPr>
          <p:cNvSpPr>
            <a:spLocks noGrp="1"/>
          </p:cNvSpPr>
          <p:nvPr>
            <p:ph type="title"/>
          </p:nvPr>
        </p:nvSpPr>
        <p:spPr/>
        <p:txBody>
          <a:bodyPr/>
          <a:lstStyle/>
          <a:p>
            <a:r>
              <a:rPr lang="en-US" dirty="0"/>
              <a:t>Analysis of physical evidence</a:t>
            </a:r>
          </a:p>
        </p:txBody>
      </p:sp>
      <p:sp>
        <p:nvSpPr>
          <p:cNvPr id="8" name="Content Placeholder 7">
            <a:extLst>
              <a:ext uri="{FF2B5EF4-FFF2-40B4-BE49-F238E27FC236}">
                <a16:creationId xmlns:a16="http://schemas.microsoft.com/office/drawing/2014/main" id="{4EF26A3A-1412-460C-9F75-243DE9B213AD}"/>
              </a:ext>
            </a:extLst>
          </p:cNvPr>
          <p:cNvSpPr>
            <a:spLocks noGrp="1"/>
          </p:cNvSpPr>
          <p:nvPr>
            <p:ph idx="1"/>
          </p:nvPr>
        </p:nvSpPr>
        <p:spPr/>
        <p:txBody>
          <a:bodyPr>
            <a:normAutofit/>
          </a:bodyPr>
          <a:lstStyle/>
          <a:p>
            <a:r>
              <a:rPr lang="en-US" sz="2000" dirty="0"/>
              <a:t>Eyewitness accounts are flawed, only physical evidence in free of inherent bias or error.</a:t>
            </a:r>
          </a:p>
          <a:p>
            <a:pPr marL="0" indent="0">
              <a:buNone/>
            </a:pPr>
            <a:endParaRPr lang="en-US" sz="2000" dirty="0"/>
          </a:p>
          <a:p>
            <a:r>
              <a:rPr lang="en-US" sz="2000" dirty="0"/>
              <a:t>Scientific method with strict guidelines is used to ensure careful, systematic collection, organization, and analysis of evidence.</a:t>
            </a:r>
          </a:p>
        </p:txBody>
      </p:sp>
    </p:spTree>
    <p:extLst>
      <p:ext uri="{BB962C8B-B14F-4D97-AF65-F5344CB8AC3E}">
        <p14:creationId xmlns:p14="http://schemas.microsoft.com/office/powerpoint/2010/main" val="326363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D03E-1BF0-4278-B2F8-13FE8589C84A}"/>
              </a:ext>
            </a:extLst>
          </p:cNvPr>
          <p:cNvSpPr>
            <a:spLocks noGrp="1"/>
          </p:cNvSpPr>
          <p:nvPr>
            <p:ph type="title"/>
          </p:nvPr>
        </p:nvSpPr>
        <p:spPr/>
        <p:txBody>
          <a:bodyPr/>
          <a:lstStyle/>
          <a:p>
            <a:r>
              <a:rPr lang="en-US" dirty="0"/>
              <a:t>Admissibility of evidence in court</a:t>
            </a:r>
          </a:p>
        </p:txBody>
      </p:sp>
      <p:sp>
        <p:nvSpPr>
          <p:cNvPr id="3" name="Content Placeholder 2">
            <a:extLst>
              <a:ext uri="{FF2B5EF4-FFF2-40B4-BE49-F238E27FC236}">
                <a16:creationId xmlns:a16="http://schemas.microsoft.com/office/drawing/2014/main" id="{653987D8-6955-466F-B4C6-65EA4BEE169A}"/>
              </a:ext>
            </a:extLst>
          </p:cNvPr>
          <p:cNvSpPr>
            <a:spLocks noGrp="1"/>
          </p:cNvSpPr>
          <p:nvPr>
            <p:ph sz="half" idx="1"/>
          </p:nvPr>
        </p:nvSpPr>
        <p:spPr/>
        <p:txBody>
          <a:bodyPr>
            <a:normAutofit/>
          </a:bodyPr>
          <a:lstStyle/>
          <a:p>
            <a:r>
              <a:rPr lang="en-US" sz="2000" dirty="0"/>
              <a:t>The rejection of the scientific validity of the polygraph (lie detector) established a standard guideline for determining the admissibility of scientific examinations in court.</a:t>
            </a:r>
          </a:p>
        </p:txBody>
      </p:sp>
      <p:pic>
        <p:nvPicPr>
          <p:cNvPr id="6" name="Content Placeholder 5" descr="A picture containing person, indoor, sitting, person&#10;&#10;Description automatically generated">
            <a:extLst>
              <a:ext uri="{FF2B5EF4-FFF2-40B4-BE49-F238E27FC236}">
                <a16:creationId xmlns:a16="http://schemas.microsoft.com/office/drawing/2014/main" id="{4477666A-A3E5-4821-B93E-29DC81E2824D}"/>
              </a:ext>
            </a:extLst>
          </p:cNvPr>
          <p:cNvPicPr>
            <a:picLocks noGrp="1" noChangeAspect="1"/>
          </p:cNvPicPr>
          <p:nvPr>
            <p:ph sz="half" idx="2"/>
          </p:nvPr>
        </p:nvPicPr>
        <p:blipFill>
          <a:blip r:embed="rId2"/>
          <a:stretch>
            <a:fillRect/>
          </a:stretch>
        </p:blipFill>
        <p:spPr>
          <a:xfrm>
            <a:off x="5681136" y="2451232"/>
            <a:ext cx="6134259" cy="2555941"/>
          </a:xfrm>
        </p:spPr>
      </p:pic>
      <p:cxnSp>
        <p:nvCxnSpPr>
          <p:cNvPr id="8" name="Straight Arrow Connector 7">
            <a:extLst>
              <a:ext uri="{FF2B5EF4-FFF2-40B4-BE49-F238E27FC236}">
                <a16:creationId xmlns:a16="http://schemas.microsoft.com/office/drawing/2014/main" id="{EB8A565F-4F26-4DC4-AA87-ADBDE7F34014}"/>
              </a:ext>
            </a:extLst>
          </p:cNvPr>
          <p:cNvCxnSpPr/>
          <p:nvPr/>
        </p:nvCxnSpPr>
        <p:spPr>
          <a:xfrm>
            <a:off x="5415280" y="2570480"/>
            <a:ext cx="1259840" cy="12496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E6371FF4-EFF2-4851-B63E-EAB26F3641C4}"/>
              </a:ext>
            </a:extLst>
          </p:cNvPr>
          <p:cNvSpPr txBox="1"/>
          <p:nvPr/>
        </p:nvSpPr>
        <p:spPr>
          <a:xfrm>
            <a:off x="4029607" y="2228466"/>
            <a:ext cx="1721906" cy="369332"/>
          </a:xfrm>
          <a:prstGeom prst="rect">
            <a:avLst/>
          </a:prstGeom>
          <a:noFill/>
        </p:spPr>
        <p:txBody>
          <a:bodyPr wrap="square" rtlCol="0">
            <a:spAutoFit/>
          </a:bodyPr>
          <a:lstStyle/>
          <a:p>
            <a:r>
              <a:rPr lang="en-US" dirty="0"/>
              <a:t>Respiratory rate</a:t>
            </a:r>
          </a:p>
        </p:txBody>
      </p:sp>
      <p:cxnSp>
        <p:nvCxnSpPr>
          <p:cNvPr id="10" name="Straight Arrow Connector 9">
            <a:extLst>
              <a:ext uri="{FF2B5EF4-FFF2-40B4-BE49-F238E27FC236}">
                <a16:creationId xmlns:a16="http://schemas.microsoft.com/office/drawing/2014/main" id="{B8449C31-1D4B-49FD-AA6D-492DB0F70AB7}"/>
              </a:ext>
            </a:extLst>
          </p:cNvPr>
          <p:cNvCxnSpPr>
            <a:cxnSpLocks/>
          </p:cNvCxnSpPr>
          <p:nvPr/>
        </p:nvCxnSpPr>
        <p:spPr>
          <a:xfrm flipV="1">
            <a:off x="3581400" y="4260203"/>
            <a:ext cx="2099736" cy="12166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3B66B797-4686-47A4-89B7-EA4815DF959B}"/>
              </a:ext>
            </a:extLst>
          </p:cNvPr>
          <p:cNvSpPr txBox="1"/>
          <p:nvPr/>
        </p:nvSpPr>
        <p:spPr>
          <a:xfrm>
            <a:off x="2276475" y="5470057"/>
            <a:ext cx="2105025" cy="1200329"/>
          </a:xfrm>
          <a:prstGeom prst="rect">
            <a:avLst/>
          </a:prstGeom>
          <a:noFill/>
        </p:spPr>
        <p:txBody>
          <a:bodyPr wrap="square" rtlCol="0">
            <a:spAutoFit/>
          </a:bodyPr>
          <a:lstStyle/>
          <a:p>
            <a:r>
              <a:rPr lang="en-US" dirty="0"/>
              <a:t>Electro-dermal activity</a:t>
            </a:r>
          </a:p>
          <a:p>
            <a:r>
              <a:rPr lang="en-US" dirty="0"/>
              <a:t>(Sweatiness of fingertips)</a:t>
            </a:r>
          </a:p>
        </p:txBody>
      </p:sp>
      <p:cxnSp>
        <p:nvCxnSpPr>
          <p:cNvPr id="14" name="Straight Arrow Connector 13">
            <a:extLst>
              <a:ext uri="{FF2B5EF4-FFF2-40B4-BE49-F238E27FC236}">
                <a16:creationId xmlns:a16="http://schemas.microsoft.com/office/drawing/2014/main" id="{BBDED789-51C4-457A-8502-2C3F21ACC937}"/>
              </a:ext>
            </a:extLst>
          </p:cNvPr>
          <p:cNvCxnSpPr>
            <a:cxnSpLocks/>
          </p:cNvCxnSpPr>
          <p:nvPr/>
        </p:nvCxnSpPr>
        <p:spPr>
          <a:xfrm flipH="1" flipV="1">
            <a:off x="6353175" y="4794261"/>
            <a:ext cx="1457327" cy="8281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8BFD66C3-25FD-4249-A7F8-20AF986F144F}"/>
              </a:ext>
            </a:extLst>
          </p:cNvPr>
          <p:cNvSpPr txBox="1"/>
          <p:nvPr/>
        </p:nvSpPr>
        <p:spPr>
          <a:xfrm>
            <a:off x="6915150" y="5631701"/>
            <a:ext cx="2705100" cy="369332"/>
          </a:xfrm>
          <a:prstGeom prst="rect">
            <a:avLst/>
          </a:prstGeom>
          <a:noFill/>
        </p:spPr>
        <p:txBody>
          <a:bodyPr wrap="square" rtlCol="0">
            <a:spAutoFit/>
          </a:bodyPr>
          <a:lstStyle/>
          <a:p>
            <a:r>
              <a:rPr lang="en-US" dirty="0"/>
              <a:t>Blood pressure/heart rate</a:t>
            </a:r>
          </a:p>
        </p:txBody>
      </p:sp>
    </p:spTree>
    <p:extLst>
      <p:ext uri="{BB962C8B-B14F-4D97-AF65-F5344CB8AC3E}">
        <p14:creationId xmlns:p14="http://schemas.microsoft.com/office/powerpoint/2010/main" val="291962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127C7B-7CE9-4AFA-9C4C-C2CB87CA23EF}"/>
              </a:ext>
            </a:extLst>
          </p:cNvPr>
          <p:cNvSpPr>
            <a:spLocks noGrp="1"/>
          </p:cNvSpPr>
          <p:nvPr>
            <p:ph type="title"/>
          </p:nvPr>
        </p:nvSpPr>
        <p:spPr/>
        <p:txBody>
          <a:bodyPr/>
          <a:lstStyle/>
          <a:p>
            <a:r>
              <a:rPr lang="en-US" dirty="0"/>
              <a:t>Frye standard</a:t>
            </a:r>
          </a:p>
        </p:txBody>
      </p:sp>
      <p:sp>
        <p:nvSpPr>
          <p:cNvPr id="6" name="Content Placeholder 5">
            <a:extLst>
              <a:ext uri="{FF2B5EF4-FFF2-40B4-BE49-F238E27FC236}">
                <a16:creationId xmlns:a16="http://schemas.microsoft.com/office/drawing/2014/main" id="{098BF6AC-F677-46CE-89E4-570E5F5F9B9B}"/>
              </a:ext>
            </a:extLst>
          </p:cNvPr>
          <p:cNvSpPr>
            <a:spLocks noGrp="1"/>
          </p:cNvSpPr>
          <p:nvPr>
            <p:ph idx="1"/>
          </p:nvPr>
        </p:nvSpPr>
        <p:spPr/>
        <p:txBody>
          <a:bodyPr>
            <a:normAutofit/>
          </a:bodyPr>
          <a:lstStyle/>
          <a:p>
            <a:endParaRPr lang="en-US" sz="2000" dirty="0"/>
          </a:p>
          <a:p>
            <a:r>
              <a:rPr lang="en-US" sz="2000" dirty="0"/>
              <a:t>Supreme Court ruled that in order to be admitted as evidence at trial, the questioned procedure, technique, or principles must be “generally accepted” by a meaningful segment of the relevant scientific community.</a:t>
            </a:r>
          </a:p>
          <a:p>
            <a:endParaRPr lang="en-US" sz="2000" dirty="0"/>
          </a:p>
          <a:p>
            <a:r>
              <a:rPr lang="en-US" sz="2000" dirty="0"/>
              <a:t>Usually requires collection of experts to testify or books/papers written on the subject.</a:t>
            </a:r>
          </a:p>
        </p:txBody>
      </p:sp>
      <p:pic>
        <p:nvPicPr>
          <p:cNvPr id="8" name="Picture 7" descr="A close up of a logo&#10;&#10;Description automatically generated">
            <a:extLst>
              <a:ext uri="{FF2B5EF4-FFF2-40B4-BE49-F238E27FC236}">
                <a16:creationId xmlns:a16="http://schemas.microsoft.com/office/drawing/2014/main" id="{565C0303-6AF2-44AD-97CD-DC0F1506441C}"/>
              </a:ext>
            </a:extLst>
          </p:cNvPr>
          <p:cNvPicPr>
            <a:picLocks noChangeAspect="1"/>
          </p:cNvPicPr>
          <p:nvPr/>
        </p:nvPicPr>
        <p:blipFill>
          <a:blip r:embed="rId2"/>
          <a:stretch>
            <a:fillRect/>
          </a:stretch>
        </p:blipFill>
        <p:spPr>
          <a:xfrm>
            <a:off x="5751512" y="114299"/>
            <a:ext cx="4286567" cy="2857711"/>
          </a:xfrm>
          <a:prstGeom prst="rect">
            <a:avLst/>
          </a:prstGeom>
        </p:spPr>
      </p:pic>
    </p:spTree>
    <p:extLst>
      <p:ext uri="{BB962C8B-B14F-4D97-AF65-F5344CB8AC3E}">
        <p14:creationId xmlns:p14="http://schemas.microsoft.com/office/powerpoint/2010/main" val="2561024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23BE-ADC6-41F8-839B-2723CD19B132}"/>
              </a:ext>
            </a:extLst>
          </p:cNvPr>
          <p:cNvSpPr>
            <a:spLocks noGrp="1"/>
          </p:cNvSpPr>
          <p:nvPr>
            <p:ph type="title"/>
          </p:nvPr>
        </p:nvSpPr>
        <p:spPr/>
        <p:txBody>
          <a:bodyPr/>
          <a:lstStyle/>
          <a:p>
            <a:r>
              <a:rPr lang="en-US" dirty="0"/>
              <a:t>Federal rules of evidence</a:t>
            </a:r>
          </a:p>
        </p:txBody>
      </p:sp>
      <p:sp>
        <p:nvSpPr>
          <p:cNvPr id="3" name="Content Placeholder 2">
            <a:extLst>
              <a:ext uri="{FF2B5EF4-FFF2-40B4-BE49-F238E27FC236}">
                <a16:creationId xmlns:a16="http://schemas.microsoft.com/office/drawing/2014/main" id="{C44D9505-D181-4484-930A-105D13470304}"/>
              </a:ext>
            </a:extLst>
          </p:cNvPr>
          <p:cNvSpPr>
            <a:spLocks noGrp="1"/>
          </p:cNvSpPr>
          <p:nvPr>
            <p:ph idx="1"/>
          </p:nvPr>
        </p:nvSpPr>
        <p:spPr/>
        <p:txBody>
          <a:bodyPr>
            <a:normAutofit/>
          </a:bodyPr>
          <a:lstStyle/>
          <a:p>
            <a:r>
              <a:rPr lang="en-US" sz="2000" dirty="0"/>
              <a:t>Alternative to the Frye Standard</a:t>
            </a:r>
          </a:p>
          <a:p>
            <a:endParaRPr lang="en-US" sz="2000" dirty="0"/>
          </a:p>
          <a:p>
            <a:r>
              <a:rPr lang="en-US" sz="2000" dirty="0"/>
              <a:t>A witness “qualified as an expert by knowledge, skill, experience, training, or education” may offer expert testimony if</a:t>
            </a:r>
          </a:p>
          <a:p>
            <a:pPr lvl="1"/>
            <a:r>
              <a:rPr lang="en-US" sz="1800" dirty="0"/>
              <a:t>1. There are sufficient facts or data.</a:t>
            </a:r>
          </a:p>
          <a:p>
            <a:pPr lvl="1"/>
            <a:r>
              <a:rPr lang="en-US" sz="1800" dirty="0"/>
              <a:t>2. It is the product of reliable principles &amp; methods</a:t>
            </a:r>
          </a:p>
          <a:p>
            <a:pPr lvl="1"/>
            <a:r>
              <a:rPr lang="en-US" sz="1800" dirty="0"/>
              <a:t>3. The witness has applied the principles &amp; methods reliably to the facts of the case.</a:t>
            </a:r>
          </a:p>
        </p:txBody>
      </p:sp>
    </p:spTree>
    <p:extLst>
      <p:ext uri="{BB962C8B-B14F-4D97-AF65-F5344CB8AC3E}">
        <p14:creationId xmlns:p14="http://schemas.microsoft.com/office/powerpoint/2010/main" val="252093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96BC-6AF6-42B5-8FB4-D79205A4AE35}"/>
              </a:ext>
            </a:extLst>
          </p:cNvPr>
          <p:cNvSpPr>
            <a:spLocks noGrp="1"/>
          </p:cNvSpPr>
          <p:nvPr>
            <p:ph type="title"/>
          </p:nvPr>
        </p:nvSpPr>
        <p:spPr/>
        <p:txBody>
          <a:bodyPr/>
          <a:lstStyle/>
          <a:p>
            <a:r>
              <a:rPr lang="en-US" dirty="0"/>
              <a:t>Daubert v. Merrill </a:t>
            </a:r>
            <a:r>
              <a:rPr lang="en-US" dirty="0" err="1"/>
              <a:t>dow</a:t>
            </a:r>
            <a:r>
              <a:rPr lang="en-US" dirty="0"/>
              <a:t> pharmaceuticals, </a:t>
            </a:r>
            <a:r>
              <a:rPr lang="en-US" dirty="0" err="1"/>
              <a:t>inc.</a:t>
            </a:r>
            <a:endParaRPr lang="en-US" dirty="0"/>
          </a:p>
        </p:txBody>
      </p:sp>
      <p:sp>
        <p:nvSpPr>
          <p:cNvPr id="3" name="Content Placeholder 2">
            <a:extLst>
              <a:ext uri="{FF2B5EF4-FFF2-40B4-BE49-F238E27FC236}">
                <a16:creationId xmlns:a16="http://schemas.microsoft.com/office/drawing/2014/main" id="{6DCBCF96-D54C-4BFA-9573-767BEAEE17A7}"/>
              </a:ext>
            </a:extLst>
          </p:cNvPr>
          <p:cNvSpPr>
            <a:spLocks noGrp="1"/>
          </p:cNvSpPr>
          <p:nvPr>
            <p:ph sz="half" idx="1"/>
          </p:nvPr>
        </p:nvSpPr>
        <p:spPr/>
        <p:txBody>
          <a:bodyPr>
            <a:normAutofit/>
          </a:bodyPr>
          <a:lstStyle/>
          <a:p>
            <a:r>
              <a:rPr lang="en-US" sz="2000" dirty="0"/>
              <a:t>In 1993, the Supreme court asserted that “general acceptance” is not an absolute prerequisite to the admissibility of scientific evidence. </a:t>
            </a:r>
          </a:p>
          <a:p>
            <a:r>
              <a:rPr lang="en-US" sz="2000" dirty="0"/>
              <a:t>The Court states that trial judges assume the ultimate responsibility for acting as a “gatekeeper” in judging if evidence can be presented in their courts.</a:t>
            </a:r>
          </a:p>
        </p:txBody>
      </p:sp>
      <p:pic>
        <p:nvPicPr>
          <p:cNvPr id="6" name="Content Placeholder 5" descr="A close up of a logo&#10;&#10;Description automatically generated">
            <a:extLst>
              <a:ext uri="{FF2B5EF4-FFF2-40B4-BE49-F238E27FC236}">
                <a16:creationId xmlns:a16="http://schemas.microsoft.com/office/drawing/2014/main" id="{628B6783-33B2-438E-BBE3-D98957B4BE63}"/>
              </a:ext>
            </a:extLst>
          </p:cNvPr>
          <p:cNvPicPr>
            <a:picLocks noGrp="1" noChangeAspect="1"/>
          </p:cNvPicPr>
          <p:nvPr>
            <p:ph sz="half" idx="2"/>
          </p:nvPr>
        </p:nvPicPr>
        <p:blipFill>
          <a:blip r:embed="rId2"/>
          <a:stretch>
            <a:fillRect/>
          </a:stretch>
        </p:blipFill>
        <p:spPr>
          <a:xfrm>
            <a:off x="6362224" y="2448560"/>
            <a:ext cx="4787504" cy="3191669"/>
          </a:xfrm>
        </p:spPr>
      </p:pic>
    </p:spTree>
    <p:extLst>
      <p:ext uri="{BB962C8B-B14F-4D97-AF65-F5344CB8AC3E}">
        <p14:creationId xmlns:p14="http://schemas.microsoft.com/office/powerpoint/2010/main" val="294354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BF9B-FC91-43B4-8FD8-D6E0303CC021}"/>
              </a:ext>
            </a:extLst>
          </p:cNvPr>
          <p:cNvSpPr>
            <a:spLocks noGrp="1"/>
          </p:cNvSpPr>
          <p:nvPr>
            <p:ph type="title"/>
          </p:nvPr>
        </p:nvSpPr>
        <p:spPr/>
        <p:txBody>
          <a:bodyPr/>
          <a:lstStyle/>
          <a:p>
            <a:r>
              <a:rPr lang="en-US" dirty="0"/>
              <a:t>Daubert guidelines for admissibility</a:t>
            </a:r>
          </a:p>
        </p:txBody>
      </p:sp>
      <p:sp>
        <p:nvSpPr>
          <p:cNvPr id="3" name="Content Placeholder 2">
            <a:extLst>
              <a:ext uri="{FF2B5EF4-FFF2-40B4-BE49-F238E27FC236}">
                <a16:creationId xmlns:a16="http://schemas.microsoft.com/office/drawing/2014/main" id="{21ADCBDA-D608-4F89-860B-5F9ADE060F3D}"/>
              </a:ext>
            </a:extLst>
          </p:cNvPr>
          <p:cNvSpPr>
            <a:spLocks noGrp="1"/>
          </p:cNvSpPr>
          <p:nvPr>
            <p:ph idx="1"/>
          </p:nvPr>
        </p:nvSpPr>
        <p:spPr/>
        <p:txBody>
          <a:bodyPr>
            <a:normAutofit/>
          </a:bodyPr>
          <a:lstStyle/>
          <a:p>
            <a:r>
              <a:rPr lang="en-US" sz="2000" dirty="0"/>
              <a:t>1. The technique or theory can be tested.</a:t>
            </a:r>
          </a:p>
          <a:p>
            <a:r>
              <a:rPr lang="en-US" sz="2000" dirty="0"/>
              <a:t>2. The technique or theory has been subject to peer review &amp; publication.</a:t>
            </a:r>
          </a:p>
          <a:p>
            <a:r>
              <a:rPr lang="en-US" sz="2000" dirty="0"/>
              <a:t>3. The potential rate of error is known.</a:t>
            </a:r>
          </a:p>
          <a:p>
            <a:r>
              <a:rPr lang="en-US" sz="2000" dirty="0"/>
              <a:t>4. Existence &amp; maintenance of standards controlling the analysis</a:t>
            </a:r>
          </a:p>
          <a:p>
            <a:r>
              <a:rPr lang="en-US" sz="2000" dirty="0"/>
              <a:t>5. There is widespread scientific acceptance.</a:t>
            </a:r>
          </a:p>
        </p:txBody>
      </p:sp>
    </p:spTree>
    <p:extLst>
      <p:ext uri="{BB962C8B-B14F-4D97-AF65-F5344CB8AC3E}">
        <p14:creationId xmlns:p14="http://schemas.microsoft.com/office/powerpoint/2010/main" val="395888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4F0D-439A-4DB0-983F-89A851F92927}"/>
              </a:ext>
            </a:extLst>
          </p:cNvPr>
          <p:cNvSpPr>
            <a:spLocks noGrp="1"/>
          </p:cNvSpPr>
          <p:nvPr>
            <p:ph type="title"/>
          </p:nvPr>
        </p:nvSpPr>
        <p:spPr/>
        <p:txBody>
          <a:bodyPr/>
          <a:lstStyle/>
          <a:p>
            <a:r>
              <a:rPr lang="en-US" dirty="0"/>
              <a:t>What is forensic science?</a:t>
            </a:r>
          </a:p>
        </p:txBody>
      </p:sp>
      <p:sp>
        <p:nvSpPr>
          <p:cNvPr id="3" name="Content Placeholder 2">
            <a:extLst>
              <a:ext uri="{FF2B5EF4-FFF2-40B4-BE49-F238E27FC236}">
                <a16:creationId xmlns:a16="http://schemas.microsoft.com/office/drawing/2014/main" id="{24B7A688-620C-4FC4-BC23-9DA6FD4C75C8}"/>
              </a:ext>
            </a:extLst>
          </p:cNvPr>
          <p:cNvSpPr>
            <a:spLocks noGrp="1"/>
          </p:cNvSpPr>
          <p:nvPr>
            <p:ph idx="1"/>
          </p:nvPr>
        </p:nvSpPr>
        <p:spPr/>
        <p:txBody>
          <a:bodyPr>
            <a:normAutofit/>
          </a:bodyPr>
          <a:lstStyle/>
          <a:p>
            <a:endParaRPr lang="en-US" sz="2800" dirty="0"/>
          </a:p>
          <a:p>
            <a:endParaRPr lang="en-US" sz="2800" dirty="0"/>
          </a:p>
          <a:p>
            <a:r>
              <a:rPr lang="en-US" sz="2800" dirty="0"/>
              <a:t>Broadest definition – it is the application of science to law</a:t>
            </a:r>
          </a:p>
          <a:p>
            <a:pPr marL="0" indent="0">
              <a:buNone/>
            </a:pPr>
            <a:endParaRPr lang="en-US" sz="2800" dirty="0"/>
          </a:p>
          <a:p>
            <a:r>
              <a:rPr lang="en-US" sz="2800" b="1" dirty="0"/>
              <a:t>Better definition – the application of science to those criminal and civil laws that are enforced by police agencies in a criminal justice system.</a:t>
            </a:r>
          </a:p>
        </p:txBody>
      </p:sp>
      <p:pic>
        <p:nvPicPr>
          <p:cNvPr id="5" name="Picture 4" descr="A picture containing cup, indoor, table, sitting&#10;&#10;Description automatically generated">
            <a:extLst>
              <a:ext uri="{FF2B5EF4-FFF2-40B4-BE49-F238E27FC236}">
                <a16:creationId xmlns:a16="http://schemas.microsoft.com/office/drawing/2014/main" id="{77962841-0673-4EEC-A335-95FD946DCCB2}"/>
              </a:ext>
            </a:extLst>
          </p:cNvPr>
          <p:cNvPicPr>
            <a:picLocks noChangeAspect="1"/>
          </p:cNvPicPr>
          <p:nvPr/>
        </p:nvPicPr>
        <p:blipFill>
          <a:blip r:embed="rId2"/>
          <a:stretch>
            <a:fillRect/>
          </a:stretch>
        </p:blipFill>
        <p:spPr>
          <a:xfrm>
            <a:off x="6956917" y="321733"/>
            <a:ext cx="3860309" cy="2174240"/>
          </a:xfrm>
          <a:prstGeom prst="rect">
            <a:avLst/>
          </a:prstGeom>
        </p:spPr>
      </p:pic>
    </p:spTree>
    <p:extLst>
      <p:ext uri="{BB962C8B-B14F-4D97-AF65-F5344CB8AC3E}">
        <p14:creationId xmlns:p14="http://schemas.microsoft.com/office/powerpoint/2010/main" val="3611133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1F76-355C-4B27-AE68-CEC45296AFF7}"/>
              </a:ext>
            </a:extLst>
          </p:cNvPr>
          <p:cNvSpPr>
            <a:spLocks noGrp="1"/>
          </p:cNvSpPr>
          <p:nvPr>
            <p:ph type="title"/>
          </p:nvPr>
        </p:nvSpPr>
        <p:spPr/>
        <p:txBody>
          <a:bodyPr/>
          <a:lstStyle/>
          <a:p>
            <a:r>
              <a:rPr lang="en-US" dirty="0"/>
              <a:t>Where it all started – a history</a:t>
            </a:r>
          </a:p>
        </p:txBody>
      </p:sp>
      <p:sp>
        <p:nvSpPr>
          <p:cNvPr id="3" name="Content Placeholder 2">
            <a:extLst>
              <a:ext uri="{FF2B5EF4-FFF2-40B4-BE49-F238E27FC236}">
                <a16:creationId xmlns:a16="http://schemas.microsoft.com/office/drawing/2014/main" id="{D45BDC62-8B3F-4E81-AFCE-023D8B460BCE}"/>
              </a:ext>
            </a:extLst>
          </p:cNvPr>
          <p:cNvSpPr>
            <a:spLocks noGrp="1"/>
          </p:cNvSpPr>
          <p:nvPr>
            <p:ph idx="1"/>
          </p:nvPr>
        </p:nvSpPr>
        <p:spPr/>
        <p:txBody>
          <a:bodyPr/>
          <a:lstStyle/>
          <a:p>
            <a:r>
              <a:rPr lang="en-US" sz="2000" dirty="0"/>
              <a:t>Earliest record of applying forensic science to solve a crime</a:t>
            </a:r>
          </a:p>
          <a:p>
            <a:pPr lvl="1"/>
            <a:r>
              <a:rPr lang="en-US" sz="2000" dirty="0"/>
              <a:t>3</a:t>
            </a:r>
            <a:r>
              <a:rPr lang="en-US" sz="2000" baseline="30000" dirty="0"/>
              <a:t>rd</a:t>
            </a:r>
            <a:r>
              <a:rPr lang="en-US" sz="2000" dirty="0"/>
              <a:t> century China</a:t>
            </a:r>
          </a:p>
          <a:p>
            <a:pPr lvl="1"/>
            <a:r>
              <a:rPr lang="en-US" sz="2000" dirty="0"/>
              <a:t>A coroner solved a murder of a man whose wife claimed that he died in an accidental fire</a:t>
            </a:r>
          </a:p>
          <a:p>
            <a:pPr lvl="1"/>
            <a:r>
              <a:rPr lang="en-US" sz="2000" dirty="0"/>
              <a:t>Coroner noticed that there were no ashes from the fire in the dead man’s mouth.</a:t>
            </a:r>
          </a:p>
          <a:p>
            <a:pPr lvl="1"/>
            <a:r>
              <a:rPr lang="en-US" sz="2000" dirty="0"/>
              <a:t>Coroner experimented: He burned 2 pigs, 1 alive and 1 dead. Then he checked their mouths for ashes. The already deceased pig had no ashes in his mouth. The pig that was burned alive did have ashes in his mouth that he had breathed in before dying. </a:t>
            </a:r>
          </a:p>
          <a:p>
            <a:pPr lvl="1"/>
            <a:r>
              <a:rPr lang="en-US" sz="2000" dirty="0"/>
              <a:t>Coroner confronts the wife, she admitted her guilt.</a:t>
            </a:r>
          </a:p>
          <a:p>
            <a:pPr lvl="1"/>
            <a:endParaRPr lang="en-US" dirty="0"/>
          </a:p>
        </p:txBody>
      </p:sp>
    </p:spTree>
    <p:extLst>
      <p:ext uri="{BB962C8B-B14F-4D97-AF65-F5344CB8AC3E}">
        <p14:creationId xmlns:p14="http://schemas.microsoft.com/office/powerpoint/2010/main" val="189398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05246-53D5-44E6-B75C-D9D1A6F7CB64}"/>
              </a:ext>
            </a:extLst>
          </p:cNvPr>
          <p:cNvSpPr>
            <a:spLocks noGrp="1"/>
          </p:cNvSpPr>
          <p:nvPr>
            <p:ph type="title"/>
          </p:nvPr>
        </p:nvSpPr>
        <p:spPr/>
        <p:txBody>
          <a:bodyPr/>
          <a:lstStyle/>
          <a:p>
            <a:r>
              <a:rPr lang="en-US" dirty="0"/>
              <a:t>Anthropometry</a:t>
            </a:r>
          </a:p>
        </p:txBody>
      </p:sp>
      <p:sp>
        <p:nvSpPr>
          <p:cNvPr id="3" name="Content Placeholder 2">
            <a:extLst>
              <a:ext uri="{FF2B5EF4-FFF2-40B4-BE49-F238E27FC236}">
                <a16:creationId xmlns:a16="http://schemas.microsoft.com/office/drawing/2014/main" id="{8D02239B-E7F7-4F08-AE67-8125E685F35D}"/>
              </a:ext>
            </a:extLst>
          </p:cNvPr>
          <p:cNvSpPr>
            <a:spLocks noGrp="1"/>
          </p:cNvSpPr>
          <p:nvPr>
            <p:ph sz="half" idx="1"/>
          </p:nvPr>
        </p:nvSpPr>
        <p:spPr/>
        <p:txBody>
          <a:bodyPr>
            <a:normAutofit/>
          </a:bodyPr>
          <a:lstStyle/>
          <a:p>
            <a:r>
              <a:rPr lang="en-US" sz="2000" dirty="0"/>
              <a:t>Developed by Alphonse Bertillon in 1879.</a:t>
            </a:r>
          </a:p>
          <a:p>
            <a:r>
              <a:rPr lang="en-US" sz="2000" dirty="0"/>
              <a:t>It’s a systematic procedure that involves taking a series of body measurements as a means of distinguishing 1 individual from another.</a:t>
            </a:r>
          </a:p>
        </p:txBody>
      </p:sp>
      <p:pic>
        <p:nvPicPr>
          <p:cNvPr id="6" name="Content Placeholder 5" descr="A close up of text on a white background&#10;&#10;Description automatically generated">
            <a:extLst>
              <a:ext uri="{FF2B5EF4-FFF2-40B4-BE49-F238E27FC236}">
                <a16:creationId xmlns:a16="http://schemas.microsoft.com/office/drawing/2014/main" id="{FBEB37A1-B7E2-45B0-B99F-FDDDC5AC50A2}"/>
              </a:ext>
            </a:extLst>
          </p:cNvPr>
          <p:cNvPicPr>
            <a:picLocks noGrp="1" noChangeAspect="1"/>
          </p:cNvPicPr>
          <p:nvPr>
            <p:ph sz="half" idx="2"/>
          </p:nvPr>
        </p:nvPicPr>
        <p:blipFill>
          <a:blip r:embed="rId2"/>
          <a:stretch>
            <a:fillRect/>
          </a:stretch>
        </p:blipFill>
        <p:spPr>
          <a:xfrm>
            <a:off x="6420220" y="233680"/>
            <a:ext cx="4860341" cy="6126480"/>
          </a:xfrm>
        </p:spPr>
      </p:pic>
    </p:spTree>
    <p:extLst>
      <p:ext uri="{BB962C8B-B14F-4D97-AF65-F5344CB8AC3E}">
        <p14:creationId xmlns:p14="http://schemas.microsoft.com/office/powerpoint/2010/main" val="206551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E567-38B1-4E8A-92F7-E6B91FCE6246}"/>
              </a:ext>
            </a:extLst>
          </p:cNvPr>
          <p:cNvSpPr>
            <a:spLocks noGrp="1"/>
          </p:cNvSpPr>
          <p:nvPr>
            <p:ph type="title"/>
          </p:nvPr>
        </p:nvSpPr>
        <p:spPr>
          <a:xfrm>
            <a:off x="685802" y="538961"/>
            <a:ext cx="10131425" cy="1456267"/>
          </a:xfrm>
        </p:spPr>
        <p:txBody>
          <a:bodyPr/>
          <a:lstStyle/>
          <a:p>
            <a:r>
              <a:rPr lang="en-US" dirty="0"/>
              <a:t>20</a:t>
            </a:r>
            <a:r>
              <a:rPr lang="en-US" baseline="30000" dirty="0"/>
              <a:t>th</a:t>
            </a:r>
            <a:r>
              <a:rPr lang="en-US" dirty="0"/>
              <a:t> century break-throughs</a:t>
            </a:r>
          </a:p>
        </p:txBody>
      </p:sp>
      <p:sp>
        <p:nvSpPr>
          <p:cNvPr id="3" name="Content Placeholder 2">
            <a:extLst>
              <a:ext uri="{FF2B5EF4-FFF2-40B4-BE49-F238E27FC236}">
                <a16:creationId xmlns:a16="http://schemas.microsoft.com/office/drawing/2014/main" id="{09BEF33C-B86A-48BA-A62E-AE24B6928A6D}"/>
              </a:ext>
            </a:extLst>
          </p:cNvPr>
          <p:cNvSpPr>
            <a:spLocks noGrp="1"/>
          </p:cNvSpPr>
          <p:nvPr>
            <p:ph sz="half" idx="1"/>
          </p:nvPr>
        </p:nvSpPr>
        <p:spPr/>
        <p:txBody>
          <a:bodyPr>
            <a:normAutofit/>
          </a:bodyPr>
          <a:lstStyle/>
          <a:p>
            <a:r>
              <a:rPr lang="en-US" sz="2000" dirty="0"/>
              <a:t>1901 – Dr. Karl Landsteiner – discovered blood types</a:t>
            </a:r>
          </a:p>
          <a:p>
            <a:r>
              <a:rPr lang="en-US" sz="2000" dirty="0"/>
              <a:t>1010 – Albert Osborn – wrote a book called </a:t>
            </a:r>
            <a:r>
              <a:rPr lang="en-US" sz="2000" i="1" dirty="0"/>
              <a:t>Questioned Documents </a:t>
            </a:r>
            <a:r>
              <a:rPr lang="en-US" sz="2000" dirty="0"/>
              <a:t>that is still used today!</a:t>
            </a:r>
          </a:p>
          <a:p>
            <a:r>
              <a:rPr lang="en-US" sz="2000" dirty="0"/>
              <a:t>1920 – Colonel Calvin Goddard – developed the comparison microscope</a:t>
            </a:r>
          </a:p>
          <a:p>
            <a:endParaRPr lang="en-US" sz="2000" dirty="0"/>
          </a:p>
        </p:txBody>
      </p:sp>
      <p:pic>
        <p:nvPicPr>
          <p:cNvPr id="6" name="Content Placeholder 5" descr="A picture containing microscope, indoor, object, kitchen&#10;&#10;Description automatically generated">
            <a:extLst>
              <a:ext uri="{FF2B5EF4-FFF2-40B4-BE49-F238E27FC236}">
                <a16:creationId xmlns:a16="http://schemas.microsoft.com/office/drawing/2014/main" id="{68FAC7C5-93FF-4E1F-B4D0-103E96BA084B}"/>
              </a:ext>
            </a:extLst>
          </p:cNvPr>
          <p:cNvPicPr>
            <a:picLocks noGrp="1" noChangeAspect="1"/>
          </p:cNvPicPr>
          <p:nvPr>
            <p:ph sz="half" idx="2"/>
          </p:nvPr>
        </p:nvPicPr>
        <p:blipFill>
          <a:blip r:embed="rId2"/>
          <a:stretch>
            <a:fillRect/>
          </a:stretch>
        </p:blipFill>
        <p:spPr>
          <a:xfrm>
            <a:off x="8202771" y="613594"/>
            <a:ext cx="3126422" cy="3056946"/>
          </a:xfrm>
        </p:spPr>
      </p:pic>
      <p:pic>
        <p:nvPicPr>
          <p:cNvPr id="8" name="Picture 7" descr="A picture containing ware, indoor, sitting, table&#10;&#10;Description automatically generated">
            <a:extLst>
              <a:ext uri="{FF2B5EF4-FFF2-40B4-BE49-F238E27FC236}">
                <a16:creationId xmlns:a16="http://schemas.microsoft.com/office/drawing/2014/main" id="{9A7B0AB5-820A-4A48-9E58-E14242267265}"/>
              </a:ext>
            </a:extLst>
          </p:cNvPr>
          <p:cNvPicPr>
            <a:picLocks noChangeAspect="1"/>
          </p:cNvPicPr>
          <p:nvPr/>
        </p:nvPicPr>
        <p:blipFill>
          <a:blip r:embed="rId3"/>
          <a:stretch>
            <a:fillRect/>
          </a:stretch>
        </p:blipFill>
        <p:spPr>
          <a:xfrm>
            <a:off x="6324123" y="3745173"/>
            <a:ext cx="4079717" cy="3056947"/>
          </a:xfrm>
          <a:prstGeom prst="rect">
            <a:avLst/>
          </a:prstGeom>
        </p:spPr>
      </p:pic>
    </p:spTree>
    <p:extLst>
      <p:ext uri="{BB962C8B-B14F-4D97-AF65-F5344CB8AC3E}">
        <p14:creationId xmlns:p14="http://schemas.microsoft.com/office/powerpoint/2010/main" val="170515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5456-3CB8-4A4B-ADF7-BF441C76C14F}"/>
              </a:ext>
            </a:extLst>
          </p:cNvPr>
          <p:cNvSpPr>
            <a:spLocks noGrp="1"/>
          </p:cNvSpPr>
          <p:nvPr>
            <p:ph type="title"/>
          </p:nvPr>
        </p:nvSpPr>
        <p:spPr/>
        <p:txBody>
          <a:bodyPr/>
          <a:lstStyle/>
          <a:p>
            <a:r>
              <a:rPr lang="en-US" dirty="0" err="1"/>
              <a:t>Locard’s</a:t>
            </a:r>
            <a:r>
              <a:rPr lang="en-US" dirty="0"/>
              <a:t> exchange principle</a:t>
            </a:r>
          </a:p>
        </p:txBody>
      </p:sp>
      <p:sp>
        <p:nvSpPr>
          <p:cNvPr id="4" name="Content Placeholder 3">
            <a:extLst>
              <a:ext uri="{FF2B5EF4-FFF2-40B4-BE49-F238E27FC236}">
                <a16:creationId xmlns:a16="http://schemas.microsoft.com/office/drawing/2014/main" id="{BAD05E64-5B89-454B-AD61-13705F9E4111}"/>
              </a:ext>
            </a:extLst>
          </p:cNvPr>
          <p:cNvSpPr>
            <a:spLocks noGrp="1"/>
          </p:cNvSpPr>
          <p:nvPr>
            <p:ph sz="half" idx="1"/>
          </p:nvPr>
        </p:nvSpPr>
        <p:spPr/>
        <p:txBody>
          <a:bodyPr>
            <a:normAutofit/>
          </a:bodyPr>
          <a:lstStyle/>
          <a:p>
            <a:r>
              <a:rPr lang="en-US" sz="2000" dirty="0"/>
              <a:t>Edmond </a:t>
            </a:r>
            <a:r>
              <a:rPr lang="en-US" sz="2000" dirty="0" err="1"/>
              <a:t>Locard</a:t>
            </a:r>
            <a:r>
              <a:rPr lang="en-US" sz="2000" dirty="0"/>
              <a:t> (French) – believed that </a:t>
            </a:r>
            <a:r>
              <a:rPr lang="en-US" sz="2000" b="1" dirty="0"/>
              <a:t>when 2 objects come into contact with each other, there is an exchange of materials between them</a:t>
            </a:r>
          </a:p>
          <a:p>
            <a:r>
              <a:rPr lang="en-US" sz="2000" dirty="0" err="1"/>
              <a:t>Locard</a:t>
            </a:r>
            <a:r>
              <a:rPr lang="en-US" sz="2000" dirty="0"/>
              <a:t> created the first crime lab in the world in Lyon, France in 1910/</a:t>
            </a:r>
          </a:p>
        </p:txBody>
      </p:sp>
      <p:pic>
        <p:nvPicPr>
          <p:cNvPr id="11" name="Content Placeholder 10" descr="A close up of a newspaper&#10;&#10;Description automatically generated">
            <a:extLst>
              <a:ext uri="{FF2B5EF4-FFF2-40B4-BE49-F238E27FC236}">
                <a16:creationId xmlns:a16="http://schemas.microsoft.com/office/drawing/2014/main" id="{89C5065B-4B38-4B9D-B953-78F336D59ABC}"/>
              </a:ext>
            </a:extLst>
          </p:cNvPr>
          <p:cNvPicPr>
            <a:picLocks noGrp="1" noChangeAspect="1"/>
          </p:cNvPicPr>
          <p:nvPr>
            <p:ph sz="half" idx="2"/>
          </p:nvPr>
        </p:nvPicPr>
        <p:blipFill>
          <a:blip r:embed="rId2"/>
          <a:stretch>
            <a:fillRect/>
          </a:stretch>
        </p:blipFill>
        <p:spPr>
          <a:xfrm>
            <a:off x="6973025" y="1615442"/>
            <a:ext cx="3844201" cy="4415392"/>
          </a:xfrm>
        </p:spPr>
      </p:pic>
    </p:spTree>
    <p:extLst>
      <p:ext uri="{BB962C8B-B14F-4D97-AF65-F5344CB8AC3E}">
        <p14:creationId xmlns:p14="http://schemas.microsoft.com/office/powerpoint/2010/main" val="261884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40CE-2F34-4081-936B-50FB856B1D9C}"/>
              </a:ext>
            </a:extLst>
          </p:cNvPr>
          <p:cNvSpPr>
            <a:spLocks noGrp="1"/>
          </p:cNvSpPr>
          <p:nvPr>
            <p:ph type="title"/>
          </p:nvPr>
        </p:nvSpPr>
        <p:spPr/>
        <p:txBody>
          <a:bodyPr/>
          <a:lstStyle/>
          <a:p>
            <a:r>
              <a:rPr lang="en-US" dirty="0"/>
              <a:t>Crime Laboratories – a history</a:t>
            </a:r>
          </a:p>
        </p:txBody>
      </p:sp>
      <p:sp>
        <p:nvSpPr>
          <p:cNvPr id="3" name="Content Placeholder 2">
            <a:extLst>
              <a:ext uri="{FF2B5EF4-FFF2-40B4-BE49-F238E27FC236}">
                <a16:creationId xmlns:a16="http://schemas.microsoft.com/office/drawing/2014/main" id="{155F3B36-6E94-4D1C-AC63-2A23CCBC3106}"/>
              </a:ext>
            </a:extLst>
          </p:cNvPr>
          <p:cNvSpPr>
            <a:spLocks noGrp="1"/>
          </p:cNvSpPr>
          <p:nvPr>
            <p:ph idx="1"/>
          </p:nvPr>
        </p:nvSpPr>
        <p:spPr/>
        <p:txBody>
          <a:bodyPr>
            <a:normAutofit/>
          </a:bodyPr>
          <a:lstStyle/>
          <a:p>
            <a:r>
              <a:rPr lang="en-US" sz="2000" b="1" dirty="0"/>
              <a:t>Oldest lab </a:t>
            </a:r>
            <a:r>
              <a:rPr lang="en-US" sz="2000" dirty="0"/>
              <a:t>in the U.S. – </a:t>
            </a:r>
            <a:r>
              <a:rPr lang="en-US" sz="2000" b="1" dirty="0"/>
              <a:t>Los Angeles Police Department</a:t>
            </a:r>
            <a:r>
              <a:rPr lang="en-US" sz="2000" dirty="0"/>
              <a:t>, created in 1923 by August Vollmer</a:t>
            </a:r>
          </a:p>
          <a:p>
            <a:r>
              <a:rPr lang="en-US" sz="2000" dirty="0"/>
              <a:t>1932 – FBI organized a national forensics lab that offers services to all law enforcement agencies in the country. It’s </a:t>
            </a:r>
            <a:r>
              <a:rPr lang="en-US" sz="2000" b="1" dirty="0"/>
              <a:t>the largest lab </a:t>
            </a:r>
            <a:r>
              <a:rPr lang="en-US" sz="2000" dirty="0"/>
              <a:t>in the world.</a:t>
            </a:r>
          </a:p>
          <a:p>
            <a:endParaRPr lang="en-US" sz="2000" dirty="0"/>
          </a:p>
          <a:p>
            <a:r>
              <a:rPr lang="en-US" sz="2000" dirty="0"/>
              <a:t>There is NO national system of forensics labs. Local cities, counties, and states operate their own, independent labs</a:t>
            </a:r>
          </a:p>
          <a:p>
            <a:r>
              <a:rPr lang="en-US" sz="2000" dirty="0"/>
              <a:t>Lab staff sizes and services vary at each location.</a:t>
            </a:r>
          </a:p>
        </p:txBody>
      </p:sp>
    </p:spTree>
    <p:extLst>
      <p:ext uri="{BB962C8B-B14F-4D97-AF65-F5344CB8AC3E}">
        <p14:creationId xmlns:p14="http://schemas.microsoft.com/office/powerpoint/2010/main" val="211124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9F9E-AFAD-4FD9-A00C-53B0FE31633D}"/>
              </a:ext>
            </a:extLst>
          </p:cNvPr>
          <p:cNvSpPr>
            <a:spLocks noGrp="1"/>
          </p:cNvSpPr>
          <p:nvPr>
            <p:ph type="title"/>
          </p:nvPr>
        </p:nvSpPr>
        <p:spPr/>
        <p:txBody>
          <a:bodyPr/>
          <a:lstStyle/>
          <a:p>
            <a:r>
              <a:rPr lang="en-US" dirty="0"/>
              <a:t>Federal labs</a:t>
            </a:r>
          </a:p>
        </p:txBody>
      </p:sp>
      <p:sp>
        <p:nvSpPr>
          <p:cNvPr id="5" name="Text Placeholder 4">
            <a:extLst>
              <a:ext uri="{FF2B5EF4-FFF2-40B4-BE49-F238E27FC236}">
                <a16:creationId xmlns:a16="http://schemas.microsoft.com/office/drawing/2014/main" id="{E119A3B0-FC13-4550-A453-5607C941EA3A}"/>
              </a:ext>
            </a:extLst>
          </p:cNvPr>
          <p:cNvSpPr>
            <a:spLocks noGrp="1"/>
          </p:cNvSpPr>
          <p:nvPr>
            <p:ph type="body" idx="1"/>
          </p:nvPr>
        </p:nvSpPr>
        <p:spPr>
          <a:xfrm>
            <a:off x="973670" y="1920240"/>
            <a:ext cx="4709054" cy="874289"/>
          </a:xfrm>
        </p:spPr>
        <p:txBody>
          <a:bodyPr/>
          <a:lstStyle/>
          <a:p>
            <a:r>
              <a:rPr lang="en-US" dirty="0"/>
              <a:t>Federal Bureau of Investigations</a:t>
            </a:r>
          </a:p>
        </p:txBody>
      </p:sp>
      <p:sp>
        <p:nvSpPr>
          <p:cNvPr id="3" name="Content Placeholder 2">
            <a:extLst>
              <a:ext uri="{FF2B5EF4-FFF2-40B4-BE49-F238E27FC236}">
                <a16:creationId xmlns:a16="http://schemas.microsoft.com/office/drawing/2014/main" id="{C43911C2-DCD0-45E4-950D-D9279893F8C2}"/>
              </a:ext>
            </a:extLst>
          </p:cNvPr>
          <p:cNvSpPr>
            <a:spLocks noGrp="1"/>
          </p:cNvSpPr>
          <p:nvPr>
            <p:ph sz="half" idx="2"/>
          </p:nvPr>
        </p:nvSpPr>
        <p:spPr/>
        <p:txBody>
          <a:bodyPr>
            <a:normAutofit/>
          </a:bodyPr>
          <a:lstStyle/>
          <a:p>
            <a:endParaRPr lang="en-US" sz="2000" dirty="0"/>
          </a:p>
          <a:p>
            <a:r>
              <a:rPr lang="en-US" sz="2000" dirty="0"/>
              <a:t>FBI  belongs to the Dept. of Justice (DOJ) </a:t>
            </a:r>
          </a:p>
          <a:p>
            <a:r>
              <a:rPr lang="en-US" sz="2000" dirty="0"/>
              <a:t>FBI  has broad investigative powers</a:t>
            </a:r>
          </a:p>
          <a:p>
            <a:endParaRPr lang="en-US" sz="2000" dirty="0"/>
          </a:p>
        </p:txBody>
      </p:sp>
      <p:sp>
        <p:nvSpPr>
          <p:cNvPr id="6" name="Text Placeholder 5">
            <a:extLst>
              <a:ext uri="{FF2B5EF4-FFF2-40B4-BE49-F238E27FC236}">
                <a16:creationId xmlns:a16="http://schemas.microsoft.com/office/drawing/2014/main" id="{80CAAFCD-9327-48B4-9B99-15F13318A511}"/>
              </a:ext>
            </a:extLst>
          </p:cNvPr>
          <p:cNvSpPr>
            <a:spLocks noGrp="1"/>
          </p:cNvSpPr>
          <p:nvPr>
            <p:ph type="body" sz="quarter" idx="3"/>
          </p:nvPr>
        </p:nvSpPr>
        <p:spPr>
          <a:xfrm>
            <a:off x="6096003" y="1849120"/>
            <a:ext cx="4722813" cy="953876"/>
          </a:xfrm>
        </p:spPr>
        <p:txBody>
          <a:bodyPr/>
          <a:lstStyle/>
          <a:p>
            <a:r>
              <a:rPr lang="en-US" dirty="0"/>
              <a:t>Drug Enforcement Administration</a:t>
            </a:r>
          </a:p>
        </p:txBody>
      </p:sp>
      <p:sp>
        <p:nvSpPr>
          <p:cNvPr id="7" name="Content Placeholder 6">
            <a:extLst>
              <a:ext uri="{FF2B5EF4-FFF2-40B4-BE49-F238E27FC236}">
                <a16:creationId xmlns:a16="http://schemas.microsoft.com/office/drawing/2014/main" id="{F66D54F6-E23B-4628-A39A-A9CE6418B18F}"/>
              </a:ext>
            </a:extLst>
          </p:cNvPr>
          <p:cNvSpPr>
            <a:spLocks noGrp="1"/>
          </p:cNvSpPr>
          <p:nvPr>
            <p:ph sz="quarter" idx="4"/>
          </p:nvPr>
        </p:nvSpPr>
        <p:spPr/>
        <p:txBody>
          <a:bodyPr/>
          <a:lstStyle/>
          <a:p>
            <a:endParaRPr lang="en-US" dirty="0"/>
          </a:p>
          <a:p>
            <a:r>
              <a:rPr lang="en-US" dirty="0"/>
              <a:t>DEA belongs to the Dept. of Justice (DOJ)</a:t>
            </a:r>
          </a:p>
          <a:p>
            <a:r>
              <a:rPr lang="en-US" dirty="0"/>
              <a:t>DEA analyzes drugs and all related items</a:t>
            </a:r>
          </a:p>
          <a:p>
            <a:r>
              <a:rPr lang="en-US" dirty="0"/>
              <a:t>Enforces drug laws</a:t>
            </a:r>
          </a:p>
        </p:txBody>
      </p:sp>
    </p:spTree>
    <p:extLst>
      <p:ext uri="{BB962C8B-B14F-4D97-AF65-F5344CB8AC3E}">
        <p14:creationId xmlns:p14="http://schemas.microsoft.com/office/powerpoint/2010/main" val="109233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B137-D2EE-4FBF-A417-AEFE90C61CC3}"/>
              </a:ext>
            </a:extLst>
          </p:cNvPr>
          <p:cNvSpPr>
            <a:spLocks noGrp="1"/>
          </p:cNvSpPr>
          <p:nvPr>
            <p:ph type="title"/>
          </p:nvPr>
        </p:nvSpPr>
        <p:spPr/>
        <p:txBody>
          <a:bodyPr/>
          <a:lstStyle/>
          <a:p>
            <a:r>
              <a:rPr lang="en-US" dirty="0"/>
              <a:t>Federal labs</a:t>
            </a:r>
          </a:p>
        </p:txBody>
      </p:sp>
      <p:sp>
        <p:nvSpPr>
          <p:cNvPr id="3" name="Text Placeholder 2">
            <a:extLst>
              <a:ext uri="{FF2B5EF4-FFF2-40B4-BE49-F238E27FC236}">
                <a16:creationId xmlns:a16="http://schemas.microsoft.com/office/drawing/2014/main" id="{2F4C5540-40DD-4D77-B002-8BCA0C7D5A72}"/>
              </a:ext>
            </a:extLst>
          </p:cNvPr>
          <p:cNvSpPr>
            <a:spLocks noGrp="1"/>
          </p:cNvSpPr>
          <p:nvPr>
            <p:ph type="body" idx="1"/>
          </p:nvPr>
        </p:nvSpPr>
        <p:spPr>
          <a:xfrm>
            <a:off x="829735" y="1767840"/>
            <a:ext cx="4709054" cy="988325"/>
          </a:xfrm>
        </p:spPr>
        <p:txBody>
          <a:bodyPr/>
          <a:lstStyle/>
          <a:p>
            <a:r>
              <a:rPr lang="en-US" dirty="0"/>
              <a:t>Bureau of Alcohol, Tobacco, &amp; Firearms</a:t>
            </a:r>
          </a:p>
        </p:txBody>
      </p:sp>
      <p:sp>
        <p:nvSpPr>
          <p:cNvPr id="4" name="Content Placeholder 3">
            <a:extLst>
              <a:ext uri="{FF2B5EF4-FFF2-40B4-BE49-F238E27FC236}">
                <a16:creationId xmlns:a16="http://schemas.microsoft.com/office/drawing/2014/main" id="{AF567AEB-658A-4DDB-9CBA-4B09A2997BBB}"/>
              </a:ext>
            </a:extLst>
          </p:cNvPr>
          <p:cNvSpPr>
            <a:spLocks noGrp="1"/>
          </p:cNvSpPr>
          <p:nvPr>
            <p:ph sz="half" idx="2"/>
          </p:nvPr>
        </p:nvSpPr>
        <p:spPr>
          <a:xfrm>
            <a:off x="685800" y="2870201"/>
            <a:ext cx="4996923" cy="2920998"/>
          </a:xfrm>
        </p:spPr>
        <p:txBody>
          <a:bodyPr/>
          <a:lstStyle/>
          <a:p>
            <a:endParaRPr lang="en-US" dirty="0"/>
          </a:p>
          <a:p>
            <a:r>
              <a:rPr lang="en-US" dirty="0"/>
              <a:t>ATF belongs to the Dept. of the Treasury</a:t>
            </a:r>
          </a:p>
          <a:p>
            <a:r>
              <a:rPr lang="en-US" dirty="0"/>
              <a:t>Protects citizens from criminal organizations, the illegal use &amp; trafficking of firearms, &amp; the illegal diversion of alcohol &amp; tobacco products</a:t>
            </a:r>
          </a:p>
        </p:txBody>
      </p:sp>
      <p:sp>
        <p:nvSpPr>
          <p:cNvPr id="5" name="Text Placeholder 4">
            <a:extLst>
              <a:ext uri="{FF2B5EF4-FFF2-40B4-BE49-F238E27FC236}">
                <a16:creationId xmlns:a16="http://schemas.microsoft.com/office/drawing/2014/main" id="{B5967DFE-68B6-45D9-B95F-01209DAF51D6}"/>
              </a:ext>
            </a:extLst>
          </p:cNvPr>
          <p:cNvSpPr>
            <a:spLocks noGrp="1"/>
          </p:cNvSpPr>
          <p:nvPr>
            <p:ph type="body" sz="quarter" idx="3"/>
          </p:nvPr>
        </p:nvSpPr>
        <p:spPr>
          <a:xfrm>
            <a:off x="6096000" y="1767840"/>
            <a:ext cx="4722813" cy="576262"/>
          </a:xfrm>
        </p:spPr>
        <p:txBody>
          <a:bodyPr/>
          <a:lstStyle/>
          <a:p>
            <a:r>
              <a:rPr lang="en-US" dirty="0"/>
              <a:t>U.S Postal Inspection Services</a:t>
            </a:r>
          </a:p>
        </p:txBody>
      </p:sp>
      <p:sp>
        <p:nvSpPr>
          <p:cNvPr id="6" name="Content Placeholder 5">
            <a:extLst>
              <a:ext uri="{FF2B5EF4-FFF2-40B4-BE49-F238E27FC236}">
                <a16:creationId xmlns:a16="http://schemas.microsoft.com/office/drawing/2014/main" id="{BC1C8B3D-9126-48BE-B7DE-2C564649807D}"/>
              </a:ext>
            </a:extLst>
          </p:cNvPr>
          <p:cNvSpPr>
            <a:spLocks noGrp="1"/>
          </p:cNvSpPr>
          <p:nvPr>
            <p:ph sz="quarter" idx="4"/>
          </p:nvPr>
        </p:nvSpPr>
        <p:spPr/>
        <p:txBody>
          <a:bodyPr/>
          <a:lstStyle/>
          <a:p>
            <a:endParaRPr lang="en-US" dirty="0"/>
          </a:p>
          <a:p>
            <a:r>
              <a:rPr lang="en-US" dirty="0"/>
              <a:t>Belongs to the U.S. Postal Service</a:t>
            </a:r>
          </a:p>
          <a:p>
            <a:r>
              <a:rPr lang="en-US" dirty="0"/>
              <a:t>Investigates criminal investigations related to the integrity &amp; security of the USPS and mail-related laws</a:t>
            </a:r>
          </a:p>
          <a:p>
            <a:pPr lvl="1"/>
            <a:r>
              <a:rPr lang="en-US" dirty="0"/>
              <a:t>Mail theft, mail fraud, identity theft, robberies of post offices, threats on employees, prohibited mail such as drugs, cybercrime</a:t>
            </a:r>
          </a:p>
        </p:txBody>
      </p:sp>
    </p:spTree>
    <p:extLst>
      <p:ext uri="{BB962C8B-B14F-4D97-AF65-F5344CB8AC3E}">
        <p14:creationId xmlns:p14="http://schemas.microsoft.com/office/powerpoint/2010/main" val="3464152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3</TotalTime>
  <Words>1052</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Celestial</vt:lpstr>
      <vt:lpstr>Introduction to Forensic Science</vt:lpstr>
      <vt:lpstr>What is forensic science?</vt:lpstr>
      <vt:lpstr>Where it all started – a history</vt:lpstr>
      <vt:lpstr>Anthropometry</vt:lpstr>
      <vt:lpstr>20th century break-throughs</vt:lpstr>
      <vt:lpstr>Locard’s exchange principle</vt:lpstr>
      <vt:lpstr>Crime Laboratories – a history</vt:lpstr>
      <vt:lpstr>Federal labs</vt:lpstr>
      <vt:lpstr>Federal labs</vt:lpstr>
      <vt:lpstr>State agencies</vt:lpstr>
      <vt:lpstr>Local Agencies</vt:lpstr>
      <vt:lpstr>Real forensic science</vt:lpstr>
      <vt:lpstr>Analysis of physical evidence</vt:lpstr>
      <vt:lpstr>Admissibility of evidence in court</vt:lpstr>
      <vt:lpstr>Frye standard</vt:lpstr>
      <vt:lpstr>Federal rules of evidence</vt:lpstr>
      <vt:lpstr>Daubert v. Merrill dow pharmaceuticals, inc.</vt:lpstr>
      <vt:lpstr>Daubert guidelines for admissibility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Forensic Science</dc:title>
  <dc:creator>Kara Harris</dc:creator>
  <cp:lastModifiedBy>Kara Harris</cp:lastModifiedBy>
  <cp:revision>3</cp:revision>
  <dcterms:created xsi:type="dcterms:W3CDTF">2020-08-19T19:41:46Z</dcterms:created>
  <dcterms:modified xsi:type="dcterms:W3CDTF">2020-08-19T19:44:56Z</dcterms:modified>
</cp:coreProperties>
</file>