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72" r:id="rId7"/>
    <p:sldId id="259" r:id="rId8"/>
    <p:sldId id="260" r:id="rId9"/>
    <p:sldId id="261" r:id="rId10"/>
    <p:sldId id="262" r:id="rId11"/>
    <p:sldId id="263" r:id="rId12"/>
    <p:sldId id="265" r:id="rId13"/>
    <p:sldId id="264"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119775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307241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414823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1163602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201968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88582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2825753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323274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155481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365356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216658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1163602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307241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4148230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1163602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2019680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88582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2825753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3232743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1554816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3653568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216658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2019680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3072417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F52AFF-1096-42A6-8EF9-436BAEE386CC}" type="datetimeFigureOut">
              <a:rPr lang="en-US" smtClean="0"/>
              <a:t>10/1/2018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414823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52AFF-1096-42A6-8EF9-436BAEE386CC}"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88582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52AFF-1096-42A6-8EF9-436BAEE386CC}"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282575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52AFF-1096-42A6-8EF9-436BAEE386CC}"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323274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52AFF-1096-42A6-8EF9-436BAEE386CC}"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155481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52AFF-1096-42A6-8EF9-436BAEE386CC}"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36535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52AFF-1096-42A6-8EF9-436BAEE386CC}"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23BEB-8BAE-46EE-A2A4-335FD769A324}" type="slidenum">
              <a:rPr lang="en-US" smtClean="0"/>
              <a:t>‹#›</a:t>
            </a:fld>
            <a:endParaRPr lang="en-US"/>
          </a:p>
        </p:txBody>
      </p:sp>
    </p:spTree>
    <p:extLst>
      <p:ext uri="{BB962C8B-B14F-4D97-AF65-F5344CB8AC3E}">
        <p14:creationId xmlns:p14="http://schemas.microsoft.com/office/powerpoint/2010/main" val="216658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52AFF-1096-42A6-8EF9-436BAEE386CC}" type="datetimeFigureOut">
              <a:rPr lang="en-US" smtClean="0"/>
              <a:t>10/1/2018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23BEB-8BAE-46EE-A2A4-335FD769A324}" type="slidenum">
              <a:rPr lang="en-US" smtClean="0"/>
              <a:t>‹#›</a:t>
            </a:fld>
            <a:endParaRPr lang="en-US"/>
          </a:p>
        </p:txBody>
      </p:sp>
    </p:spTree>
    <p:extLst>
      <p:ext uri="{BB962C8B-B14F-4D97-AF65-F5344CB8AC3E}">
        <p14:creationId xmlns:p14="http://schemas.microsoft.com/office/powerpoint/2010/main" val="330485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3304856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3048565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066800"/>
          </a:xfrm>
        </p:spPr>
        <p:txBody>
          <a:bodyPr>
            <a:normAutofit fontScale="90000"/>
          </a:bodyPr>
          <a:lstStyle/>
          <a:p>
            <a:r>
              <a:rPr lang="en-US" b="1" dirty="0" smtClean="0">
                <a:latin typeface="Goudy Old Style" panose="02020502050305020303" pitchFamily="18" charset="0"/>
              </a:rPr>
              <a:t> Glass &amp; Soil Evidence</a:t>
            </a:r>
            <a:br>
              <a:rPr lang="en-US" b="1" dirty="0" smtClean="0">
                <a:latin typeface="Goudy Old Style" panose="02020502050305020303" pitchFamily="18" charset="0"/>
              </a:rPr>
            </a:br>
            <a:endParaRPr lang="en-US" b="1" dirty="0">
              <a:latin typeface="Goudy Old Style" panose="02020502050305020303" pitchFamily="18" charset="0"/>
            </a:endParaRPr>
          </a:p>
        </p:txBody>
      </p:sp>
      <p:sp>
        <p:nvSpPr>
          <p:cNvPr id="3" name="Subtitle 2"/>
          <p:cNvSpPr>
            <a:spLocks noGrp="1"/>
          </p:cNvSpPr>
          <p:nvPr>
            <p:ph type="subTitle" idx="1"/>
          </p:nvPr>
        </p:nvSpPr>
        <p:spPr>
          <a:xfrm>
            <a:off x="1371600" y="1447800"/>
            <a:ext cx="6400800" cy="4648200"/>
          </a:xfrm>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0"/>
            <a:ext cx="4562475" cy="264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345970"/>
            <a:ext cx="3200400" cy="232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577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400" y="1066800"/>
            <a:ext cx="533400" cy="350838"/>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r>
              <a:rPr lang="en-US" dirty="0" smtClean="0">
                <a:latin typeface="Goudy Old Style" panose="02020502050305020303" pitchFamily="18" charset="0"/>
              </a:rPr>
              <a:t>The first fractures in the glass (radial) occur </a:t>
            </a:r>
            <a:r>
              <a:rPr lang="en-US" b="1" i="1" dirty="0" smtClean="0">
                <a:latin typeface="Goudy Old Style" panose="02020502050305020303" pitchFamily="18" charset="0"/>
              </a:rPr>
              <a:t>opposite </a:t>
            </a:r>
            <a:r>
              <a:rPr lang="en-US" dirty="0" smtClean="0">
                <a:latin typeface="Goudy Old Style" panose="02020502050305020303" pitchFamily="18" charset="0"/>
              </a:rPr>
              <a:t>from the side of the impact.</a:t>
            </a:r>
          </a:p>
          <a:p>
            <a:r>
              <a:rPr lang="en-US" dirty="0" smtClean="0">
                <a:latin typeface="Goudy Old Style" panose="02020502050305020303" pitchFamily="18" charset="0"/>
              </a:rPr>
              <a:t>After the radial fractures occur, concentric fractures occur on the side</a:t>
            </a:r>
            <a:r>
              <a:rPr lang="en-US" b="1" i="1" dirty="0">
                <a:latin typeface="Goudy Old Style" panose="02020502050305020303" pitchFamily="18" charset="0"/>
              </a:rPr>
              <a:t> </a:t>
            </a:r>
            <a:r>
              <a:rPr lang="en-US" b="1" i="1" dirty="0" smtClean="0">
                <a:latin typeface="Goudy Old Style" panose="02020502050305020303" pitchFamily="18" charset="0"/>
              </a:rPr>
              <a:t>of the impact.</a:t>
            </a:r>
            <a:endParaRPr lang="en-US" dirty="0" smtClean="0">
              <a:latin typeface="Goudy Old Style" panose="02020502050305020303" pitchFamily="18" charset="0"/>
            </a:endParaRPr>
          </a:p>
          <a:p>
            <a:r>
              <a:rPr lang="en-US" dirty="0" smtClean="0">
                <a:latin typeface="Goudy Old Style" panose="02020502050305020303" pitchFamily="18" charset="0"/>
              </a:rPr>
              <a:t>Bullet holes are wider on the exit side and can help determine direction of impact.</a:t>
            </a:r>
          </a:p>
          <a:p>
            <a:endParaRPr lang="en-US" dirty="0">
              <a:latin typeface="Goudy Old Style" panose="02020502050305020303"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744730"/>
            <a:ext cx="2438400" cy="244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314" y="3733800"/>
            <a:ext cx="2590800" cy="2155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915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400" y="990600"/>
            <a:ext cx="533400" cy="427038"/>
          </a:xfrm>
        </p:spPr>
        <p:txBody>
          <a:bodyPr>
            <a:normAutofit fontScale="90000"/>
          </a:bodyPr>
          <a:lstStyle/>
          <a:p>
            <a:endParaRPr lang="en-US"/>
          </a:p>
        </p:txBody>
      </p:sp>
      <p:sp>
        <p:nvSpPr>
          <p:cNvPr id="3" name="Content Placeholder 2"/>
          <p:cNvSpPr>
            <a:spLocks noGrp="1"/>
          </p:cNvSpPr>
          <p:nvPr>
            <p:ph idx="1"/>
          </p:nvPr>
        </p:nvSpPr>
        <p:spPr>
          <a:xfrm>
            <a:off x="457200" y="685800"/>
            <a:ext cx="8229600" cy="5440363"/>
          </a:xfrm>
        </p:spPr>
        <p:txBody>
          <a:bodyPr/>
          <a:lstStyle/>
          <a:p>
            <a:endParaRPr lang="en-US" dirty="0">
              <a:latin typeface="Goudy Old Style" panose="02020502050305020303"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8544"/>
            <a:ext cx="8153400" cy="543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250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oudy Old Style" panose="02020502050305020303" pitchFamily="18" charset="0"/>
              </a:rPr>
              <a:t>Collection and Preservation of Glass Evidence</a:t>
            </a:r>
            <a:endParaRPr lang="en-US" dirty="0">
              <a:latin typeface="Goudy Old Style" panose="02020502050305020303" pitchFamily="18" charset="0"/>
            </a:endParaRPr>
          </a:p>
        </p:txBody>
      </p:sp>
      <p:sp>
        <p:nvSpPr>
          <p:cNvPr id="3" name="Content Placeholder 2"/>
          <p:cNvSpPr>
            <a:spLocks noGrp="1"/>
          </p:cNvSpPr>
          <p:nvPr>
            <p:ph idx="1"/>
          </p:nvPr>
        </p:nvSpPr>
        <p:spPr/>
        <p:txBody>
          <a:bodyPr/>
          <a:lstStyle/>
          <a:p>
            <a:r>
              <a:rPr lang="en-US" dirty="0" smtClean="0">
                <a:latin typeface="Goudy Old Style" panose="02020502050305020303" pitchFamily="18" charset="0"/>
              </a:rPr>
              <a:t>If the possibility of putting the glass together exists, it should all be collected.</a:t>
            </a:r>
          </a:p>
          <a:p>
            <a:r>
              <a:rPr lang="en-US" dirty="0" smtClean="0">
                <a:latin typeface="Goudy Old Style" panose="02020502050305020303" pitchFamily="18" charset="0"/>
              </a:rPr>
              <a:t>For hit-and-run scenes, all the broken parts of the headlight and reflector lenses must be collected.</a:t>
            </a:r>
          </a:p>
          <a:p>
            <a:r>
              <a:rPr lang="en-US" dirty="0" smtClean="0">
                <a:latin typeface="Goudy Old Style" panose="02020502050305020303" pitchFamily="18" charset="0"/>
              </a:rPr>
              <a:t>When it can’t be put together, standard/reference glass should be taken from the point closest to the break.</a:t>
            </a:r>
            <a:endParaRPr lang="en-US" dirty="0">
              <a:latin typeface="Goudy Old Style" panose="02020502050305020303" pitchFamily="18" charset="0"/>
            </a:endParaRPr>
          </a:p>
        </p:txBody>
      </p:sp>
    </p:spTree>
    <p:extLst>
      <p:ext uri="{BB962C8B-B14F-4D97-AF65-F5344CB8AC3E}">
        <p14:creationId xmlns:p14="http://schemas.microsoft.com/office/powerpoint/2010/main" val="2654677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panose="02020502050305020303" pitchFamily="18" charset="0"/>
              </a:rPr>
              <a:t>Forensic Analysis of Soil</a:t>
            </a:r>
            <a:endParaRPr lang="en-US" dirty="0">
              <a:latin typeface="Goudy Old Style" panose="02020502050305020303" pitchFamily="18" charset="0"/>
            </a:endParaRPr>
          </a:p>
        </p:txBody>
      </p:sp>
      <p:sp>
        <p:nvSpPr>
          <p:cNvPr id="3" name="Content Placeholder 2"/>
          <p:cNvSpPr>
            <a:spLocks noGrp="1"/>
          </p:cNvSpPr>
          <p:nvPr>
            <p:ph idx="1"/>
          </p:nvPr>
        </p:nvSpPr>
        <p:spPr/>
        <p:txBody>
          <a:bodyPr/>
          <a:lstStyle/>
          <a:p>
            <a:r>
              <a:rPr lang="en-US" dirty="0" smtClean="0">
                <a:latin typeface="Goudy Old Style" panose="02020502050305020303" pitchFamily="18" charset="0"/>
              </a:rPr>
              <a:t>Most soils can be differentiated by their appearance. </a:t>
            </a:r>
          </a:p>
          <a:p>
            <a:r>
              <a:rPr lang="en-US" dirty="0" smtClean="0">
                <a:latin typeface="Goudy Old Style" panose="02020502050305020303" pitchFamily="18" charset="0"/>
              </a:rPr>
              <a:t>Soil comparisons must be made when the soil has been dried to identical conditions (% H</a:t>
            </a:r>
            <a:r>
              <a:rPr lang="en-US" baseline="-25000" dirty="0" smtClean="0">
                <a:latin typeface="Goudy Old Style" panose="02020502050305020303" pitchFamily="18" charset="0"/>
              </a:rPr>
              <a:t>2</a:t>
            </a:r>
            <a:r>
              <a:rPr lang="en-US" dirty="0" smtClean="0">
                <a:latin typeface="Goudy Old Style" panose="02020502050305020303" pitchFamily="18" charset="0"/>
              </a:rPr>
              <a:t>O)</a:t>
            </a:r>
          </a:p>
          <a:p>
            <a:r>
              <a:rPr lang="en-US" dirty="0" smtClean="0">
                <a:latin typeface="Goudy Old Style" panose="02020502050305020303" pitchFamily="18" charset="0"/>
              </a:rPr>
              <a:t>There are an estimated 1,000 distinguishable soil colors.</a:t>
            </a:r>
            <a:endParaRPr lang="en-US" dirty="0">
              <a:latin typeface="Goudy Old Style" panose="020205020503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267200"/>
            <a:ext cx="3228975" cy="243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923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Goudy Old Style" panose="02020502050305020303" pitchFamily="18" charset="0"/>
              </a:rPr>
              <a:t>Microscopic Examination of Soil</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219200"/>
            <a:ext cx="8229600" cy="4906963"/>
          </a:xfrm>
        </p:spPr>
        <p:txBody>
          <a:bodyPr/>
          <a:lstStyle/>
          <a:p>
            <a:r>
              <a:rPr lang="en-US" dirty="0" smtClean="0">
                <a:latin typeface="Goudy Old Style" panose="02020502050305020303" pitchFamily="18" charset="0"/>
              </a:rPr>
              <a:t>Low-power microscopic examination reveals plant and animal materials.</a:t>
            </a:r>
          </a:p>
          <a:p>
            <a:r>
              <a:rPr lang="en-US" dirty="0" smtClean="0">
                <a:latin typeface="Goudy Old Style" panose="02020502050305020303" pitchFamily="18" charset="0"/>
              </a:rPr>
              <a:t>High-power microscopic examination allows identification of minerals and rocks.</a:t>
            </a:r>
          </a:p>
          <a:p>
            <a:endParaRPr lang="en-US" dirty="0">
              <a:latin typeface="Goudy Old Style" panose="02020502050305020303"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14847"/>
            <a:ext cx="3733800" cy="279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2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oudy Old Style" panose="02020502050305020303" pitchFamily="18" charset="0"/>
              </a:rPr>
              <a:t>Density-Gradient Tube (Density Column)</a:t>
            </a:r>
            <a:endParaRPr lang="en-US" dirty="0">
              <a:latin typeface="Goudy Old Style" panose="02020502050305020303" pitchFamily="18" charset="0"/>
            </a:endParaRPr>
          </a:p>
        </p:txBody>
      </p:sp>
      <p:sp>
        <p:nvSpPr>
          <p:cNvPr id="3" name="Content Placeholder 2"/>
          <p:cNvSpPr>
            <a:spLocks noGrp="1"/>
          </p:cNvSpPr>
          <p:nvPr>
            <p:ph idx="1"/>
          </p:nvPr>
        </p:nvSpPr>
        <p:spPr/>
        <p:txBody>
          <a:bodyPr/>
          <a:lstStyle/>
          <a:p>
            <a:r>
              <a:rPr lang="en-US" dirty="0" smtClean="0">
                <a:latin typeface="Goudy Old Style" panose="02020502050305020303" pitchFamily="18" charset="0"/>
              </a:rPr>
              <a:t>AKA a density column is a glass tube filled from bottom to top with liquids of successfully lighter densities; used to determine the density distribution of soil.</a:t>
            </a:r>
          </a:p>
          <a:p>
            <a:pPr>
              <a:spcBef>
                <a:spcPts val="0"/>
              </a:spcBef>
            </a:pPr>
            <a:r>
              <a:rPr lang="en-US" dirty="0" smtClean="0">
                <a:latin typeface="Goudy Old Style" panose="02020502050305020303" pitchFamily="18" charset="0"/>
              </a:rPr>
              <a:t>Can also be done with water and</a:t>
            </a:r>
          </a:p>
          <a:p>
            <a:pPr marL="0" indent="0">
              <a:spcBef>
                <a:spcPts val="0"/>
              </a:spcBef>
              <a:buNone/>
            </a:pPr>
            <a:r>
              <a:rPr lang="en-US" dirty="0">
                <a:latin typeface="Goudy Old Style" panose="02020502050305020303" pitchFamily="18" charset="0"/>
              </a:rPr>
              <a:t> </a:t>
            </a:r>
            <a:r>
              <a:rPr lang="en-US" dirty="0" smtClean="0">
                <a:latin typeface="Goudy Old Style" panose="02020502050305020303" pitchFamily="18" charset="0"/>
              </a:rPr>
              <a:t>   a soil sample.</a:t>
            </a:r>
            <a:endParaRPr lang="en-US" dirty="0">
              <a:latin typeface="Goudy Old Style" panose="020205020503050203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76142"/>
            <a:ext cx="1981200" cy="3230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2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oudy Old Style" panose="02020502050305020303" pitchFamily="18" charset="0"/>
              </a:rPr>
              <a:t>Collection and Preservation of Soil Evidence</a:t>
            </a:r>
            <a:endParaRPr lang="en-US" dirty="0">
              <a:latin typeface="Goudy Old Style" panose="02020502050305020303" pitchFamily="18" charset="0"/>
            </a:endParaRPr>
          </a:p>
        </p:txBody>
      </p:sp>
      <p:sp>
        <p:nvSpPr>
          <p:cNvPr id="3" name="Content Placeholder 2"/>
          <p:cNvSpPr>
            <a:spLocks noGrp="1"/>
          </p:cNvSpPr>
          <p:nvPr>
            <p:ph idx="1"/>
          </p:nvPr>
        </p:nvSpPr>
        <p:spPr/>
        <p:txBody>
          <a:bodyPr/>
          <a:lstStyle/>
          <a:p>
            <a:r>
              <a:rPr lang="en-US" dirty="0" smtClean="0">
                <a:latin typeface="Goudy Old Style" panose="02020502050305020303" pitchFamily="18" charset="0"/>
              </a:rPr>
              <a:t>First – establish any variation of soil at the crime-scene area.</a:t>
            </a:r>
          </a:p>
          <a:p>
            <a:r>
              <a:rPr lang="en-US" dirty="0" smtClean="0">
                <a:latin typeface="Goudy Old Style" panose="02020502050305020303" pitchFamily="18" charset="0"/>
              </a:rPr>
              <a:t>Samples should be collected at intervals within a 100yd radius of the crime scene.</a:t>
            </a:r>
          </a:p>
          <a:p>
            <a:r>
              <a:rPr lang="en-US" dirty="0" smtClean="0">
                <a:latin typeface="Goudy Old Style" panose="02020502050305020303" pitchFamily="18" charset="0"/>
              </a:rPr>
              <a:t>Soil samples should also be collected at any alibi locations.</a:t>
            </a:r>
          </a:p>
          <a:p>
            <a:r>
              <a:rPr lang="en-US" dirty="0" smtClean="0">
                <a:latin typeface="Goudy Old Style" panose="02020502050305020303" pitchFamily="18" charset="0"/>
              </a:rPr>
              <a:t>Samples should be taken from the very top layer of soil.</a:t>
            </a:r>
          </a:p>
          <a:p>
            <a:endParaRPr lang="en-US" dirty="0">
              <a:latin typeface="Goudy Old Style" panose="02020502050305020303" pitchFamily="18" charset="0"/>
            </a:endParaRPr>
          </a:p>
        </p:txBody>
      </p:sp>
    </p:spTree>
    <p:extLst>
      <p:ext uri="{BB962C8B-B14F-4D97-AF65-F5344CB8AC3E}">
        <p14:creationId xmlns:p14="http://schemas.microsoft.com/office/powerpoint/2010/main" val="157446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0" y="914400"/>
            <a:ext cx="609600" cy="503238"/>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lstStyle/>
          <a:p>
            <a:r>
              <a:rPr lang="en-US" dirty="0" smtClean="0">
                <a:latin typeface="Goudy Old Style" panose="02020502050305020303" pitchFamily="18" charset="0"/>
              </a:rPr>
              <a:t>Soil found on suspects should be collected by collecting the object with the soil if possible.</a:t>
            </a:r>
          </a:p>
          <a:p>
            <a:r>
              <a:rPr lang="en-US" dirty="0" smtClean="0">
                <a:latin typeface="Goudy Old Style" panose="02020502050305020303" pitchFamily="18" charset="0"/>
              </a:rPr>
              <a:t>Each object should be wrapped individually.</a:t>
            </a:r>
          </a:p>
          <a:p>
            <a:r>
              <a:rPr lang="en-US" dirty="0" smtClean="0">
                <a:latin typeface="Goudy Old Style" panose="02020502050305020303" pitchFamily="18" charset="0"/>
              </a:rPr>
              <a:t>Garments collected should be placed in paper bags sealed properly to maintain the evidence in the bag.</a:t>
            </a:r>
          </a:p>
          <a:p>
            <a:r>
              <a:rPr lang="en-US" dirty="0" smtClean="0">
                <a:latin typeface="Goudy Old Style" panose="02020502050305020303" pitchFamily="18" charset="0"/>
              </a:rPr>
              <a:t>When collecting soil from a vehicle be sure to collect each sample from different locations on the vehicle in </a:t>
            </a:r>
            <a:r>
              <a:rPr lang="en-US" smtClean="0">
                <a:latin typeface="Goudy Old Style" panose="02020502050305020303" pitchFamily="18" charset="0"/>
              </a:rPr>
              <a:t>separate containers.</a:t>
            </a:r>
            <a:endParaRPr lang="en-US" dirty="0">
              <a:latin typeface="Goudy Old Style" panose="02020502050305020303" pitchFamily="18" charset="0"/>
            </a:endParaRPr>
          </a:p>
        </p:txBody>
      </p:sp>
    </p:spTree>
    <p:extLst>
      <p:ext uri="{BB962C8B-B14F-4D97-AF65-F5344CB8AC3E}">
        <p14:creationId xmlns:p14="http://schemas.microsoft.com/office/powerpoint/2010/main" val="281829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oudy Old Style" panose="02020502050305020303" pitchFamily="18" charset="0"/>
              </a:rPr>
              <a:t>Forensic Analysis of Glass</a:t>
            </a:r>
            <a:endParaRPr lang="en-US" b="1" dirty="0">
              <a:latin typeface="Goudy Old Style" panose="02020502050305020303" pitchFamily="18" charset="0"/>
            </a:endParaRPr>
          </a:p>
        </p:txBody>
      </p:sp>
      <p:sp>
        <p:nvSpPr>
          <p:cNvPr id="3" name="Content Placeholder 2"/>
          <p:cNvSpPr>
            <a:spLocks noGrp="1"/>
          </p:cNvSpPr>
          <p:nvPr>
            <p:ph idx="1"/>
          </p:nvPr>
        </p:nvSpPr>
        <p:spPr/>
        <p:txBody>
          <a:bodyPr/>
          <a:lstStyle/>
          <a:p>
            <a:r>
              <a:rPr lang="en-US" dirty="0" smtClean="0">
                <a:latin typeface="Goudy Old Style" panose="02020502050305020303" pitchFamily="18" charset="0"/>
              </a:rPr>
              <a:t>Glass that is broken and shattered into fragments during the commission of a crime can be used in forensic cases.</a:t>
            </a:r>
          </a:p>
          <a:p>
            <a:r>
              <a:rPr lang="en-US" dirty="0" smtClean="0">
                <a:latin typeface="Goudy Old Style" panose="02020502050305020303" pitchFamily="18" charset="0"/>
              </a:rPr>
              <a:t>Pieces of broken glass from a window or glass objects at a crime scene may be found in a suspect’s clothing or shoes.  </a:t>
            </a:r>
          </a:p>
          <a:p>
            <a:r>
              <a:rPr lang="en-US" dirty="0" smtClean="0">
                <a:latin typeface="Goudy Old Style" panose="02020502050305020303" pitchFamily="18" charset="0"/>
              </a:rPr>
              <a:t>Glass particles at car accidents may identify a vehicle.</a:t>
            </a:r>
            <a:endParaRPr lang="en-US" dirty="0">
              <a:latin typeface="Goudy Old Style" panose="02020502050305020303" pitchFamily="18" charset="0"/>
            </a:endParaRPr>
          </a:p>
        </p:txBody>
      </p:sp>
    </p:spTree>
    <p:extLst>
      <p:ext uri="{BB962C8B-B14F-4D97-AF65-F5344CB8AC3E}">
        <p14:creationId xmlns:p14="http://schemas.microsoft.com/office/powerpoint/2010/main" val="237911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868362"/>
          </a:xfrm>
        </p:spPr>
        <p:txBody>
          <a:bodyPr>
            <a:normAutofit/>
          </a:bodyPr>
          <a:lstStyle/>
          <a:p>
            <a:r>
              <a:rPr lang="en-US" sz="3200" dirty="0" smtClean="0">
                <a:latin typeface="Goudy Old Style" panose="02020502050305020303" pitchFamily="18" charset="0"/>
              </a:rPr>
              <a:t>Composition of Glass</a:t>
            </a:r>
            <a:endParaRPr lang="en-US" sz="3200" dirty="0">
              <a:latin typeface="Goudy Old Style" panose="02020502050305020303" pitchFamily="18" charset="0"/>
            </a:endParaRPr>
          </a:p>
        </p:txBody>
      </p:sp>
      <p:sp>
        <p:nvSpPr>
          <p:cNvPr id="3" name="Content Placeholder 2"/>
          <p:cNvSpPr>
            <a:spLocks noGrp="1"/>
          </p:cNvSpPr>
          <p:nvPr>
            <p:ph idx="1"/>
          </p:nvPr>
        </p:nvSpPr>
        <p:spPr>
          <a:xfrm>
            <a:off x="457200" y="1295400"/>
            <a:ext cx="8229600" cy="4830763"/>
          </a:xfrm>
        </p:spPr>
        <p:txBody>
          <a:bodyPr/>
          <a:lstStyle/>
          <a:p>
            <a:r>
              <a:rPr lang="en-US" dirty="0" smtClean="0">
                <a:latin typeface="Goudy Old Style" panose="02020502050305020303" pitchFamily="18" charset="0"/>
              </a:rPr>
              <a:t>Glass is a hard, brittle, amorphous substance composed of sand (silicon oxides) mixed with metal oxides.</a:t>
            </a:r>
          </a:p>
          <a:p>
            <a:r>
              <a:rPr lang="en-US" u="sng" dirty="0" smtClean="0">
                <a:latin typeface="Goudy Old Style" panose="02020502050305020303" pitchFamily="18" charset="0"/>
              </a:rPr>
              <a:t>Tempered glass</a:t>
            </a:r>
            <a:r>
              <a:rPr lang="en-US" dirty="0" smtClean="0">
                <a:latin typeface="Goudy Old Style" panose="02020502050305020303" pitchFamily="18" charset="0"/>
              </a:rPr>
              <a:t> – glass to which strength is added by introducing stress through rapid heating and cooling of the glass surfaces.</a:t>
            </a:r>
          </a:p>
          <a:p>
            <a:r>
              <a:rPr lang="en-US" u="sng" dirty="0" smtClean="0">
                <a:latin typeface="Goudy Old Style" panose="02020502050305020303" pitchFamily="18" charset="0"/>
              </a:rPr>
              <a:t>Laminated glass</a:t>
            </a:r>
            <a:r>
              <a:rPr lang="en-US" dirty="0" smtClean="0">
                <a:latin typeface="Goudy Old Style" panose="02020502050305020303" pitchFamily="18" charset="0"/>
              </a:rPr>
              <a:t> – two sheets of ordinary glass bonded together with a plastic film.</a:t>
            </a:r>
            <a:endParaRPr lang="en-US" u="sng" dirty="0">
              <a:latin typeface="Goudy Old Style" panose="02020502050305020303" pitchFamily="18" charset="0"/>
            </a:endParaRPr>
          </a:p>
        </p:txBody>
      </p:sp>
    </p:spTree>
    <p:extLst>
      <p:ext uri="{BB962C8B-B14F-4D97-AF65-F5344CB8AC3E}">
        <p14:creationId xmlns:p14="http://schemas.microsoft.com/office/powerpoint/2010/main" val="247089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219200"/>
            <a:ext cx="9144000" cy="4192974"/>
          </a:xfrm>
          <a:prstGeom prst="rect">
            <a:avLst/>
          </a:prstGeom>
        </p:spPr>
      </p:pic>
    </p:spTree>
    <p:extLst>
      <p:ext uri="{BB962C8B-B14F-4D97-AF65-F5344CB8AC3E}">
        <p14:creationId xmlns:p14="http://schemas.microsoft.com/office/powerpoint/2010/main" val="162386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rmAutofit/>
          </a:bodyPr>
          <a:lstStyle/>
          <a:p>
            <a:r>
              <a:rPr lang="en-US" sz="3600" dirty="0" smtClean="0">
                <a:latin typeface="Goudy Old Style" panose="02020502050305020303" pitchFamily="18" charset="0"/>
              </a:rPr>
              <a:t>Comparing Glass Fragments</a:t>
            </a:r>
            <a:endParaRPr lang="en-US" sz="3600" dirty="0">
              <a:latin typeface="Goudy Old Style" panose="02020502050305020303" pitchFamily="18" charset="0"/>
            </a:endParaRPr>
          </a:p>
        </p:txBody>
      </p:sp>
      <p:sp>
        <p:nvSpPr>
          <p:cNvPr id="3" name="Content Placeholder 2"/>
          <p:cNvSpPr>
            <a:spLocks noGrp="1"/>
          </p:cNvSpPr>
          <p:nvPr>
            <p:ph idx="1"/>
          </p:nvPr>
        </p:nvSpPr>
        <p:spPr>
          <a:xfrm>
            <a:off x="457200" y="1143000"/>
            <a:ext cx="8229600" cy="4983163"/>
          </a:xfrm>
        </p:spPr>
        <p:txBody>
          <a:bodyPr/>
          <a:lstStyle/>
          <a:p>
            <a:r>
              <a:rPr lang="en-US" dirty="0" smtClean="0">
                <a:latin typeface="Goudy Old Style" panose="02020502050305020303" pitchFamily="18" charset="0"/>
              </a:rPr>
              <a:t>The best glass evidence is individualized – a piece fits exactly in a place when all of the fragments are assembled (like a puzzle).</a:t>
            </a:r>
          </a:p>
          <a:p>
            <a:r>
              <a:rPr lang="en-US" dirty="0" smtClean="0">
                <a:latin typeface="Goudy Old Style" panose="02020502050305020303" pitchFamily="18" charset="0"/>
              </a:rPr>
              <a:t>Most fragments are too fragmented or too minute to provide individual evidence.</a:t>
            </a:r>
          </a:p>
          <a:p>
            <a:r>
              <a:rPr lang="en-US" dirty="0" smtClean="0">
                <a:latin typeface="Goudy Old Style" panose="02020502050305020303" pitchFamily="18" charset="0"/>
              </a:rPr>
              <a:t>The physical properties of density and refractive index are most commonly used to classify glass fragments</a:t>
            </a:r>
            <a:endParaRPr lang="en-US" dirty="0">
              <a:latin typeface="Goudy Old Style" panose="02020502050305020303" pitchFamily="18" charset="0"/>
            </a:endParaRPr>
          </a:p>
        </p:txBody>
      </p:sp>
    </p:spTree>
    <p:extLst>
      <p:ext uri="{BB962C8B-B14F-4D97-AF65-F5344CB8AC3E}">
        <p14:creationId xmlns:p14="http://schemas.microsoft.com/office/powerpoint/2010/main" val="4104250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panose="02020502050305020303" pitchFamily="18" charset="0"/>
              </a:rPr>
              <a:t>Glass Density</a:t>
            </a:r>
            <a:endParaRPr lang="en-US" dirty="0">
              <a:latin typeface="Goudy Old Style" panose="02020502050305020303" pitchFamily="18" charset="0"/>
            </a:endParaRPr>
          </a:p>
        </p:txBody>
      </p:sp>
      <p:sp>
        <p:nvSpPr>
          <p:cNvPr id="3" name="Content Placeholder 2"/>
          <p:cNvSpPr>
            <a:spLocks noGrp="1"/>
          </p:cNvSpPr>
          <p:nvPr>
            <p:ph idx="1"/>
          </p:nvPr>
        </p:nvSpPr>
        <p:spPr/>
        <p:txBody>
          <a:bodyPr/>
          <a:lstStyle/>
          <a:p>
            <a:r>
              <a:rPr lang="en-US" dirty="0" smtClean="0">
                <a:latin typeface="Goudy Old Style" panose="02020502050305020303" pitchFamily="18" charset="0"/>
              </a:rPr>
              <a:t>As with any substance, density is equal to mass divided with volume.</a:t>
            </a:r>
          </a:p>
          <a:p>
            <a:r>
              <a:rPr lang="en-US" dirty="0" smtClean="0">
                <a:latin typeface="Goudy Old Style" panose="02020502050305020303" pitchFamily="18" charset="0"/>
              </a:rPr>
              <a:t>Mass is found on a balance (NOT a scale!)</a:t>
            </a:r>
          </a:p>
          <a:p>
            <a:pPr>
              <a:spcBef>
                <a:spcPts val="0"/>
              </a:spcBef>
            </a:pPr>
            <a:r>
              <a:rPr lang="en-US" dirty="0" smtClean="0">
                <a:latin typeface="Goudy Old Style" panose="02020502050305020303" pitchFamily="18" charset="0"/>
              </a:rPr>
              <a:t>Volume is found using water </a:t>
            </a:r>
          </a:p>
          <a:p>
            <a:pPr marL="0" indent="0">
              <a:spcBef>
                <a:spcPts val="0"/>
              </a:spcBef>
              <a:buNone/>
            </a:pPr>
            <a:r>
              <a:rPr lang="en-US" dirty="0">
                <a:latin typeface="Goudy Old Style" panose="02020502050305020303" pitchFamily="18" charset="0"/>
              </a:rPr>
              <a:t> </a:t>
            </a:r>
            <a:r>
              <a:rPr lang="en-US" dirty="0" smtClean="0">
                <a:latin typeface="Goudy Old Style" panose="02020502050305020303" pitchFamily="18" charset="0"/>
              </a:rPr>
              <a:t>   displacement.</a:t>
            </a:r>
          </a:p>
          <a:p>
            <a:endParaRPr lang="en-US" dirty="0">
              <a:latin typeface="Goudy Old Style" panose="02020502050305020303"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198389"/>
            <a:ext cx="1981200" cy="297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37277"/>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73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944562"/>
          </a:xfrm>
        </p:spPr>
        <p:txBody>
          <a:bodyPr>
            <a:normAutofit/>
          </a:bodyPr>
          <a:lstStyle/>
          <a:p>
            <a:r>
              <a:rPr lang="en-US" sz="3600" dirty="0" smtClean="0">
                <a:latin typeface="Goudy Old Style" panose="02020502050305020303" pitchFamily="18" charset="0"/>
              </a:rPr>
              <a:t>Refractive Index</a:t>
            </a:r>
            <a:endParaRPr lang="en-US" sz="3600" dirty="0">
              <a:latin typeface="Goudy Old Style" panose="02020502050305020303" pitchFamily="18" charset="0"/>
            </a:endParaRPr>
          </a:p>
        </p:txBody>
      </p:sp>
      <p:sp>
        <p:nvSpPr>
          <p:cNvPr id="3" name="Content Placeholder 2"/>
          <p:cNvSpPr>
            <a:spLocks noGrp="1"/>
          </p:cNvSpPr>
          <p:nvPr>
            <p:ph idx="1"/>
          </p:nvPr>
        </p:nvSpPr>
        <p:spPr/>
        <p:txBody>
          <a:bodyPr/>
          <a:lstStyle/>
          <a:p>
            <a:r>
              <a:rPr lang="en-US" u="sng" dirty="0" smtClean="0">
                <a:latin typeface="Goudy Old Style" panose="02020502050305020303" pitchFamily="18" charset="0"/>
              </a:rPr>
              <a:t>Refraction</a:t>
            </a:r>
            <a:r>
              <a:rPr lang="en-US" dirty="0" smtClean="0">
                <a:latin typeface="Goudy Old Style" panose="02020502050305020303" pitchFamily="18" charset="0"/>
              </a:rPr>
              <a:t> – the bending of a light wave caused by a change in its velocity</a:t>
            </a:r>
            <a:endParaRPr lang="en-US" u="sng" dirty="0" smtClean="0">
              <a:latin typeface="Goudy Old Style" panose="02020502050305020303" pitchFamily="18" charset="0"/>
            </a:endParaRPr>
          </a:p>
          <a:p>
            <a:r>
              <a:rPr lang="en-US" dirty="0" smtClean="0">
                <a:latin typeface="Goudy Old Style" panose="02020502050305020303" pitchFamily="18" charset="0"/>
              </a:rPr>
              <a:t>Refractive index is found using the immersion method.</a:t>
            </a:r>
          </a:p>
          <a:p>
            <a:pPr>
              <a:spcBef>
                <a:spcPts val="0"/>
              </a:spcBef>
            </a:pPr>
            <a:r>
              <a:rPr lang="en-US" u="sng" dirty="0" smtClean="0">
                <a:latin typeface="Goudy Old Style" panose="02020502050305020303" pitchFamily="18" charset="0"/>
              </a:rPr>
              <a:t>Refractive index</a:t>
            </a:r>
            <a:r>
              <a:rPr lang="en-US" dirty="0" smtClean="0">
                <a:latin typeface="Goudy Old Style" panose="02020502050305020303" pitchFamily="18" charset="0"/>
              </a:rPr>
              <a:t> – the ratio of the</a:t>
            </a:r>
          </a:p>
          <a:p>
            <a:pPr marL="0" indent="0">
              <a:spcBef>
                <a:spcPts val="0"/>
              </a:spcBef>
              <a:buNone/>
            </a:pPr>
            <a:r>
              <a:rPr lang="en-US" dirty="0">
                <a:latin typeface="Goudy Old Style" panose="02020502050305020303" pitchFamily="18" charset="0"/>
              </a:rPr>
              <a:t> </a:t>
            </a:r>
            <a:r>
              <a:rPr lang="en-US" dirty="0" smtClean="0">
                <a:latin typeface="Goudy Old Style" panose="02020502050305020303" pitchFamily="18" charset="0"/>
              </a:rPr>
              <a:t>   speed of light in a vacuum to its </a:t>
            </a:r>
          </a:p>
          <a:p>
            <a:pPr marL="0" indent="0">
              <a:spcBef>
                <a:spcPts val="0"/>
              </a:spcBef>
              <a:buNone/>
            </a:pPr>
            <a:r>
              <a:rPr lang="en-US" dirty="0" smtClean="0">
                <a:latin typeface="Goudy Old Style" panose="02020502050305020303" pitchFamily="18" charset="0"/>
              </a:rPr>
              <a:t>    speed in a given medium.</a:t>
            </a:r>
          </a:p>
          <a:p>
            <a:endParaRPr lang="en-US" u="sng" dirty="0">
              <a:latin typeface="Goudy Old Style" panose="020205020503050203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276600"/>
            <a:ext cx="1852984" cy="293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510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400" y="990600"/>
            <a:ext cx="533400" cy="427038"/>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r>
              <a:rPr lang="en-US" dirty="0" smtClean="0">
                <a:latin typeface="Goudy Old Style" panose="02020502050305020303" pitchFamily="18" charset="0"/>
              </a:rPr>
              <a:t>To test for refractive index, the piece of glass is immersed in substances of known refractive index.  When the glass “disappears” the refractive index of the glass matches that of the substance. </a:t>
            </a:r>
          </a:p>
          <a:p>
            <a:r>
              <a:rPr lang="en-US" u="sng" dirty="0" err="1" smtClean="0">
                <a:latin typeface="Goudy Old Style" panose="02020502050305020303" pitchFamily="18" charset="0"/>
              </a:rPr>
              <a:t>Becke</a:t>
            </a:r>
            <a:r>
              <a:rPr lang="en-US" u="sng" dirty="0" smtClean="0">
                <a:latin typeface="Goudy Old Style" panose="02020502050305020303" pitchFamily="18" charset="0"/>
              </a:rPr>
              <a:t> line</a:t>
            </a:r>
            <a:r>
              <a:rPr lang="en-US" dirty="0" smtClean="0">
                <a:latin typeface="Goudy Old Style" panose="02020502050305020303" pitchFamily="18" charset="0"/>
              </a:rPr>
              <a:t> - a bright halo observed near the border of a particle immersed in a liquid of a different refractive index.</a:t>
            </a:r>
            <a:endParaRPr lang="en-US" u="sng" dirty="0">
              <a:latin typeface="Goudy Old Style" panose="02020502050305020303"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257" y="4267200"/>
            <a:ext cx="2771775" cy="207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909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panose="02020502050305020303" pitchFamily="18" charset="0"/>
              </a:rPr>
              <a:t>Glass Fractures</a:t>
            </a:r>
            <a:endParaRPr lang="en-US" dirty="0">
              <a:latin typeface="Goudy Old Style" panose="020205020503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Goudy Old Style" panose="02020502050305020303" pitchFamily="18" charset="0"/>
              </a:rPr>
              <a:t>Glass has some flexibility and can stretch slightly when hit.</a:t>
            </a:r>
          </a:p>
          <a:p>
            <a:r>
              <a:rPr lang="en-US" dirty="0" smtClean="0">
                <a:latin typeface="Goudy Old Style" panose="02020502050305020303" pitchFamily="18" charset="0"/>
              </a:rPr>
              <a:t>When it stretches too far it begins to crack.</a:t>
            </a:r>
          </a:p>
          <a:p>
            <a:r>
              <a:rPr lang="en-US" u="sng" dirty="0" smtClean="0">
                <a:latin typeface="Goudy Old Style" panose="02020502050305020303" pitchFamily="18" charset="0"/>
              </a:rPr>
              <a:t>Radial fracture</a:t>
            </a:r>
            <a:r>
              <a:rPr lang="en-US" dirty="0" smtClean="0">
                <a:latin typeface="Goudy Old Style" panose="02020502050305020303" pitchFamily="18" charset="0"/>
              </a:rPr>
              <a:t> – a crack in a glass that extends outward like the spoke of a wheel from the point at which the glass was struck.</a:t>
            </a:r>
          </a:p>
          <a:p>
            <a:r>
              <a:rPr lang="en-US" u="sng" dirty="0" smtClean="0">
                <a:latin typeface="Goudy Old Style" panose="02020502050305020303" pitchFamily="18" charset="0"/>
              </a:rPr>
              <a:t>Concentric fracture</a:t>
            </a:r>
            <a:r>
              <a:rPr lang="en-US" dirty="0" smtClean="0">
                <a:latin typeface="Goudy Old Style" panose="02020502050305020303" pitchFamily="18" charset="0"/>
              </a:rPr>
              <a:t>- a crack in a glass that forms a rough circle around the point of impact.</a:t>
            </a:r>
            <a:endParaRPr lang="en-US" u="sng" dirty="0" smtClean="0">
              <a:latin typeface="Goudy Old Style" panose="02020502050305020303" pitchFamily="18" charset="0"/>
            </a:endParaRPr>
          </a:p>
          <a:p>
            <a:endParaRPr lang="en-US" dirty="0">
              <a:latin typeface="Goudy Old Style" panose="02020502050305020303" pitchFamily="18" charset="0"/>
            </a:endParaRPr>
          </a:p>
        </p:txBody>
      </p:sp>
    </p:spTree>
    <p:extLst>
      <p:ext uri="{BB962C8B-B14F-4D97-AF65-F5344CB8AC3E}">
        <p14:creationId xmlns:p14="http://schemas.microsoft.com/office/powerpoint/2010/main" val="1618999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734</Words>
  <Application>Microsoft Office PowerPoint</Application>
  <PresentationFormat>On-screen Show (4:3)</PresentationFormat>
  <Paragraphs>58</Paragraphs>
  <Slides>17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Goudy Old Style</vt:lpstr>
      <vt:lpstr>Office Theme</vt:lpstr>
      <vt:lpstr>iRespondQuestionMaster</vt:lpstr>
      <vt:lpstr>iRespondGraphMaster</vt:lpstr>
      <vt:lpstr> Glass &amp; Soil Evidence </vt:lpstr>
      <vt:lpstr>Forensic Analysis of Glass</vt:lpstr>
      <vt:lpstr>Composition of Glass</vt:lpstr>
      <vt:lpstr>PowerPoint Presentation</vt:lpstr>
      <vt:lpstr>Comparing Glass Fragments</vt:lpstr>
      <vt:lpstr>Glass Density</vt:lpstr>
      <vt:lpstr>Refractive Index</vt:lpstr>
      <vt:lpstr>PowerPoint Presentation</vt:lpstr>
      <vt:lpstr>Glass Fractures</vt:lpstr>
      <vt:lpstr>PowerPoint Presentation</vt:lpstr>
      <vt:lpstr>PowerPoint Presentation</vt:lpstr>
      <vt:lpstr>Collection and Preservation of Glass Evidence</vt:lpstr>
      <vt:lpstr>Forensic Analysis of Soil</vt:lpstr>
      <vt:lpstr>Microscopic Examination of Soil</vt:lpstr>
      <vt:lpstr>Density-Gradient Tube (Density Column)</vt:lpstr>
      <vt:lpstr>Collection and Preservation of Soil Evidence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Mccoy</dc:creator>
  <cp:lastModifiedBy>Kara Harris</cp:lastModifiedBy>
  <cp:revision>21</cp:revision>
  <dcterms:created xsi:type="dcterms:W3CDTF">2014-06-14T22:19:42Z</dcterms:created>
  <dcterms:modified xsi:type="dcterms:W3CDTF">2018-10-01T17:31:16Z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