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handoutMasterIdLst>
    <p:handoutMasterId r:id="rId18"/>
  </p:handoutMasterIdLst>
  <p:sldIdLst>
    <p:sldId id="286" r:id="rId4"/>
    <p:sldId id="272" r:id="rId5"/>
    <p:sldId id="273" r:id="rId6"/>
    <p:sldId id="287" r:id="rId7"/>
    <p:sldId id="274" r:id="rId8"/>
    <p:sldId id="288" r:id="rId9"/>
    <p:sldId id="275" r:id="rId10"/>
    <p:sldId id="276" r:id="rId11"/>
    <p:sldId id="277" r:id="rId12"/>
    <p:sldId id="278" r:id="rId13"/>
    <p:sldId id="283" r:id="rId14"/>
    <p:sldId id="284" r:id="rId15"/>
    <p:sldId id="279" r:id="rId16"/>
    <p:sldId id="285" r:id="rId17"/>
  </p:sldIdLst>
  <p:sldSz cx="9144000" cy="6858000" type="screen4x3"/>
  <p:notesSz cx="6858000" cy="91995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Bookman Old Style" panose="020506040505050202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Bookman Old Style" panose="020506040505050202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Bookman Old Style" panose="020506040505050202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Bookman Old Style" panose="020506040505050202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Bookman Old Style" panose="02050604050505020204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Bookman Old Style" panose="02050604050505020204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Bookman Old Style" panose="02050604050505020204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Bookman Old Style" panose="02050604050505020204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Bookman Old Style" panose="020506040505050202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FA1221-FE9F-41D0-84E6-4BFD67F348BD}" v="26" dt="2019-11-27T14:38:17.204"/>
    <p1510:client id="{6D92CEA9-31F6-6CB6-06AA-EA30127BA50B}" v="118" dt="2019-11-27T13:39:20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515" autoAdjust="0"/>
    <p:restoredTop sz="87669" autoAdjust="0"/>
  </p:normalViewPr>
  <p:slideViewPr>
    <p:cSldViewPr>
      <p:cViewPr varScale="1">
        <p:scale>
          <a:sx n="59" d="100"/>
          <a:sy n="59" d="100"/>
        </p:scale>
        <p:origin x="85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618B04-A3D7-407F-AA0B-C0A38ACA1F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930C54-5B5D-4BD2-AF14-CEA221DE52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D3A9B51E-98B8-4AFC-8186-4FD7E18C5F2D}" type="datetimeFigureOut">
              <a:rPr lang="en-US"/>
              <a:pPr>
                <a:defRPr/>
              </a:pPr>
              <a:t>12/9/2019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E213-72A4-42AB-937C-A36DA867A0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3760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0BE44-E2DA-4476-8909-B981F727A7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73760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F5BB728-30CB-46CC-B4B5-22B64C6EE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9A205D-A0DA-4330-AE71-E748BD4A98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8C23D7-E0C9-4673-AD76-67235A3F3A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6E2B21-1514-4C56-99CC-6A6F069DE3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F3EC9-138E-4090-8338-43A8517D77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851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06F9C4-DEBD-4D72-9D2B-1C3C68470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FDFF5A-6790-428E-9AD1-1066521AF7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8E493E-661C-408D-9222-82AAF784AD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1D199-3F67-481C-820B-C8763914D5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405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8C13BE-4E3A-448B-906A-8E951AB65B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5B8EA8-A00A-4287-9ADE-D98314DBEA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03B948-CEA4-4392-B86C-E2859B396E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D30AC-A6DE-4EC8-BF8F-4B7DE273B1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786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B2647B3-8434-4C39-9786-546583FBC6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0B5BD08-0037-4292-8AEE-845C176BE5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19F0EF6-1686-495B-A766-75EA476DF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1A7BA-E9E1-4FAB-A787-A127B451E6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730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8FB06F-AF36-4CB7-9CBC-46B8AA5C15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68A690-EA83-49DF-9815-8BD8F07F9B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EFD7C1-EB5A-4158-B393-7A99F72C90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946020B-2AF6-479B-92E6-32E25CF6E7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585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FA7039-6114-40D1-B240-BB0435D5BB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BCE8A6-62D9-442C-936F-CEAF3DB496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878CC1-50C6-408F-BBB9-9FFB529B73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6BEEB24-AB42-496F-881F-13E981CCB0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089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D942B-F592-46C3-9F48-3739785E7A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A0010-53E2-4C82-BF47-11F21994BE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C4043-4CE4-4440-AB7B-8437E89930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C065478-E498-4586-ABA2-40EABD2AEE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7F73E9-0F26-4344-88AB-1D8DFFCD8E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8382A2E-BCCB-4C71-8C32-AD1D7BDB7D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9193E1-EF15-4C12-BD2C-B62ADC3B10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AAEA0EC-2ADE-42E8-B2E2-6481036162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041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3A9397-97AB-479A-96B4-0DF2532A42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F38ACB-0A2C-4DF7-9BEB-D3FDF0E447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0E81974-D55F-4C27-8F57-796F91686E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02F2452-2114-40D9-8E96-2ACE4E7DF4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135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AE081FC-2DF9-40D6-B7C5-6FD7D3496E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2FFCF3-7BCB-4DAE-AA78-9DFA25F14C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A330FD6-1FAE-40C5-BC95-89BDA4C1C1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79BE5E2-7285-4C54-9BC3-0036056BAE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19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2F037-8197-4C27-BA49-52DA7AE93A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0F268-4891-4BC6-96AA-726B7F1A26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41270-927D-45D0-B3E8-E4D0723F9C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65C37CE-2925-422F-A8F4-E74DEEB7D7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13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5EC31F-C77E-4404-90B5-9B4B5BC6FE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CE5F14-FF9E-4212-9F95-636BA143CD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47FBEB-E8B8-4D7D-93EE-2C61935783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3343A-8FA4-41CD-B030-80B4A3BC36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664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E1308-11C1-4663-8AA4-27CD8009BB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9DD5A-2B0F-4025-9FB2-15C8C2ECB4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38FA7-1ECE-44C6-AA64-42A2741750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A140EBA-EED3-48F8-BE0C-5778EE34E4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316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9B9B68-196A-4F9E-87C9-387084EC18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B962D9-473C-4AAF-907C-A77C8C2DC9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5A70B3-13AE-43D3-99EB-6774252394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E507727-CECF-42A7-9F26-10B29B5953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119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D73B80-FA40-4F63-8554-427FCA8113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7CBD91-B29A-4492-B557-50B9C7112B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EEF718-E844-4309-B1AE-6E9345F0CE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4BCD001-0302-4CAC-96F9-1FBEAE9099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098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D84C299-219A-4280-B8B6-04FF9AE95C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F2CCAA0-A7C9-4C8D-B6CB-88A9BDB1C5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4DE806D-604D-40DC-B053-806493979D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69E44B0-A801-48AB-B724-AF464BFA00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029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89A356-4202-46E1-9C5B-FD922E4434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6649B0-1E3D-4288-B977-07BE7C1D94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E2C969-5839-4ABB-AEFB-D503421051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0454B8C9-15F9-4550-96A3-F49F5D8644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740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4779C9-1022-4B29-A5F5-057FA0D9E4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3E9DD5-7CF3-4C4A-8C2D-A430A67674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302E65-91BC-4BAE-8F3F-045CDA9E4C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84F5C96-AE45-4035-98C6-77F6070A9C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2149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79AE7-43F4-4168-A194-79446E9838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7FDFB-64D6-415C-B3A7-E916434FA1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0B18C-BD18-45E5-B7EC-46A0C67F06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06C775E-515C-4425-86B9-78D36B73C8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523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EC784F-42A1-4C8A-A7C2-2F86408D4F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FB01C96-2A1E-4198-9A30-6C33173E3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C254FAC-89A8-48FC-B7D1-23E12DC5E5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5D5EA97-85CD-4EE0-BEBC-17152F28E6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7468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E784518-A1E6-4490-B015-039C024DB8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252F67-9C44-4EDA-ADD0-43C7D13779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6CF3DDF-3461-46B7-A415-2A23647E8C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DBB8E98-5305-413B-BAFA-9A1CE85959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743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981A777-A5F1-4B91-A7B7-3E8080A444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034C61-6284-4531-8B78-837CA195B7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C2ECF1-5F3D-4205-BC53-B9125FD8CE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1F0584B-9A0A-48D0-8C93-BEF1962842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48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B47200-7E74-44E4-9356-AE80EABF97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23D74E-11FE-43C2-9A89-B56DD444A0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A957F3-DB5C-47AF-A4C3-6D06CB43AB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D986D-9867-40EA-8D40-D65A122BBC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458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1F128-035E-45A8-A609-EFFF15CF6C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392EF-F0A4-48AA-84AC-B1088E1D91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DE8F9-5C56-4581-B3E4-ADBCD51D61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9CF0117-3C4E-48C9-874E-8FFDEA77E8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005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AA2E1-2D48-4D3D-AAD8-23F2C0C11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80022-A47E-4FF6-853B-480938952E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FF4CF-D786-4552-A74C-300402DC87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F1B78A3-2BF3-471D-8B46-75FE488541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98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7D6061-B2B3-43F8-B7DE-70E50653E5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9DBCD3-E981-462A-A837-81C3A7215A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34CDBB-CDF2-4534-BBD5-235431DD7A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B4DB2BE-9922-4307-8AF9-AFB3377E51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836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120C51-E972-47FC-8B90-0D331D9578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608906-E552-44D8-807D-91E44D31F8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0E6F3C-5AB9-4B5A-B90E-B05994E8EB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9689F2D-8E3B-477B-9D59-559834B89C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694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3940C8E-A4C5-4D51-B96D-AEF2B07B4D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1D006FA-60F4-403D-B1D0-EF36947C3A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B86B80-3FB2-4943-85A7-E36E4F1944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29D88F7-D8FB-48C8-84ED-839C81A924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72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AFDF00-12F8-4D23-9F49-CD2D232F7A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FFD6F5-1E53-4ECA-8915-A81FAC607B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6985F3-7410-48BC-A408-F4915CF22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FD227-F583-4B74-A756-1D6FEFC568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71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4FD7EAE-8290-44A0-9D1A-4A41EA8FE0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25DBBCA-43F6-461B-BE54-3F703D0027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24B21E5-8533-41B7-BE47-24D0974AAD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7D538-FC70-45AC-B1F9-D8FAFAF3E0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100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36179F-A418-446F-8E7A-31F22553E0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8E7E3C5-5674-4C88-A72B-3006049BA2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74B6CB8-B07C-495B-AEEB-586A9823BB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0AB7F-3E8E-411D-951F-E12B0BF21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19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3711F75-EE80-4F87-B39A-AA91535016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FB3603B-9CFE-4914-A525-2E86944949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76BD0C2-50F6-40EB-A378-8FD418D03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14CBF-5E07-48C3-9650-299AF778BA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6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D394A4-1342-40D1-A344-3FF644F95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EACF63-DB5A-474A-A6FC-D009AE2731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C39697-08E2-49BE-BEB9-6398B4A5D5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A2089-423B-466A-9616-6A651E7F28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78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109320-29F5-4E21-9DD7-A153E3025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82387B-959A-4762-BD88-93B342E97D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1E2B64-1853-472C-888D-8353DE3239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CDA23-3EAC-4FF6-AFF4-1F524B60C9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20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60B9596-B58D-4147-A289-083AEA7CDA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B6757DA-73BE-49CE-AE7A-16C1D4F985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25CD517-9417-4FE0-81A3-0A751F97CCC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9D679EE-1CDB-4400-82D0-298FB5E4FF7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403D85A-9192-463B-964E-F6787CCA3F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8C62E1-EEB4-482D-B3C1-410B4E20EC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  <p:sldLayoutId id="21474843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QuestionShape">
            <a:extLst>
              <a:ext uri="{FF2B5EF4-FFF2-40B4-BE49-F238E27FC236}">
                <a16:creationId xmlns:a16="http://schemas.microsoft.com/office/drawing/2014/main" id="{2CB6EC7B-AD75-4999-B4D8-C39B167317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7000" y="127000"/>
            <a:ext cx="889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>
              <a:defRPr/>
            </a:pPr>
            <a:r>
              <a:rPr lang="en-US" altLang="en-US" sz="4400">
                <a:solidFill>
                  <a:schemeClr val="tx2"/>
                </a:solidFill>
                <a:latin typeface="Times New Roman" pitchFamily="18" charset="0"/>
              </a:rPr>
              <a:t>iRespond Question Master</a:t>
            </a:r>
          </a:p>
        </p:txBody>
      </p:sp>
      <p:sp>
        <p:nvSpPr>
          <p:cNvPr id="2051" name="AShape">
            <a:extLst>
              <a:ext uri="{FF2B5EF4-FFF2-40B4-BE49-F238E27FC236}">
                <a16:creationId xmlns:a16="http://schemas.microsoft.com/office/drawing/2014/main" id="{CD52A5CD-A0D9-477B-BB4E-743EDAD6E1A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7000" y="3111500"/>
            <a:ext cx="8890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en-US"/>
              <a:t>A.) Response A</a:t>
            </a:r>
          </a:p>
        </p:txBody>
      </p:sp>
      <p:sp>
        <p:nvSpPr>
          <p:cNvPr id="2052" name="BShape">
            <a:extLst>
              <a:ext uri="{FF2B5EF4-FFF2-40B4-BE49-F238E27FC236}">
                <a16:creationId xmlns:a16="http://schemas.microsoft.com/office/drawing/2014/main" id="{E9AB0AE3-C4C5-493E-8929-3F4626D2AC7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7000" y="3835400"/>
            <a:ext cx="8890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en-US"/>
              <a:t>B.) Response B</a:t>
            </a:r>
          </a:p>
        </p:txBody>
      </p:sp>
      <p:sp>
        <p:nvSpPr>
          <p:cNvPr id="2053" name="CShape">
            <a:extLst>
              <a:ext uri="{FF2B5EF4-FFF2-40B4-BE49-F238E27FC236}">
                <a16:creationId xmlns:a16="http://schemas.microsoft.com/office/drawing/2014/main" id="{77A168BB-D830-46A5-B598-F7873CCCAE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7000" y="4559300"/>
            <a:ext cx="8890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en-US"/>
              <a:t>C.) Response C</a:t>
            </a:r>
          </a:p>
        </p:txBody>
      </p:sp>
      <p:sp>
        <p:nvSpPr>
          <p:cNvPr id="2054" name="DShape">
            <a:extLst>
              <a:ext uri="{FF2B5EF4-FFF2-40B4-BE49-F238E27FC236}">
                <a16:creationId xmlns:a16="http://schemas.microsoft.com/office/drawing/2014/main" id="{DD885A43-0FE2-4C5C-A3D5-D3A3CB7CA9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7000" y="5283200"/>
            <a:ext cx="8890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en-US"/>
              <a:t>D.) Response D</a:t>
            </a:r>
          </a:p>
        </p:txBody>
      </p:sp>
      <p:sp>
        <p:nvSpPr>
          <p:cNvPr id="2055" name="EShape">
            <a:extLst>
              <a:ext uri="{FF2B5EF4-FFF2-40B4-BE49-F238E27FC236}">
                <a16:creationId xmlns:a16="http://schemas.microsoft.com/office/drawing/2014/main" id="{1AF47A2C-33C9-4DD3-9FA3-257AD395B28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7000" y="6007100"/>
            <a:ext cx="88900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en-US"/>
              <a:t>E.) Response E</a:t>
            </a:r>
          </a:p>
        </p:txBody>
      </p:sp>
      <p:sp>
        <p:nvSpPr>
          <p:cNvPr id="8" name="Percent">
            <a:extLst>
              <a:ext uri="{FF2B5EF4-FFF2-40B4-BE49-F238E27FC236}">
                <a16:creationId xmlns:a16="http://schemas.microsoft.com/office/drawing/2014/main" id="{8945C605-9008-41FB-BAEB-413E5A98C313}"/>
              </a:ext>
            </a:extLst>
          </p:cNvPr>
          <p:cNvSpPr/>
          <p:nvPr userDrawn="1"/>
        </p:nvSpPr>
        <p:spPr>
          <a:xfrm>
            <a:off x="6350000" y="254000"/>
            <a:ext cx="2540000" cy="50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>
                <a:solidFill>
                  <a:srgbClr val="000000"/>
                </a:solidFill>
              </a:rPr>
              <a:t>Percent Complete 100%</a:t>
            </a:r>
          </a:p>
        </p:txBody>
      </p:sp>
      <p:sp>
        <p:nvSpPr>
          <p:cNvPr id="9" name="Timer">
            <a:extLst>
              <a:ext uri="{FF2B5EF4-FFF2-40B4-BE49-F238E27FC236}">
                <a16:creationId xmlns:a16="http://schemas.microsoft.com/office/drawing/2014/main" id="{EEB152F8-990C-48BF-99BF-EE107772E86B}"/>
              </a:ext>
            </a:extLst>
          </p:cNvPr>
          <p:cNvSpPr/>
          <p:nvPr userDrawn="1"/>
        </p:nvSpPr>
        <p:spPr>
          <a:xfrm>
            <a:off x="254000" y="254000"/>
            <a:ext cx="2540000" cy="50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400">
                <a:solidFill>
                  <a:srgbClr val="000000"/>
                </a:solidFill>
              </a:rPr>
              <a:t>00:30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Shape" hidden="1">
            <a:extLst>
              <a:ext uri="{FF2B5EF4-FFF2-40B4-BE49-F238E27FC236}">
                <a16:creationId xmlns:a16="http://schemas.microsoft.com/office/drawing/2014/main" id="{35DBA226-FC27-4DEE-B198-0166D5DADEB1}"/>
              </a:ext>
            </a:extLst>
          </p:cNvPr>
          <p:cNvSpPr/>
          <p:nvPr userDrawn="1"/>
        </p:nvSpPr>
        <p:spPr>
          <a:xfrm>
            <a:off x="127000" y="254000"/>
            <a:ext cx="1270000" cy="127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/>
              <a:t>iRespond Graph</a:t>
            </a:r>
          </a:p>
        </p:txBody>
      </p:sp>
      <p:grpSp>
        <p:nvGrpSpPr>
          <p:cNvPr id="3075" name="CorrectBarGroup">
            <a:extLst>
              <a:ext uri="{FF2B5EF4-FFF2-40B4-BE49-F238E27FC236}">
                <a16:creationId xmlns:a16="http://schemas.microsoft.com/office/drawing/2014/main" id="{04EF78EB-16FE-4899-A0BC-DFF08234CFB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0000" y="3175000"/>
            <a:ext cx="2667000" cy="2540000"/>
            <a:chOff x="1270000" y="3175000"/>
            <a:chExt cx="2667000" cy="2540000"/>
          </a:xfrm>
        </p:grpSpPr>
        <p:sp>
          <p:nvSpPr>
            <p:cNvPr id="4" name="CorrectBar0">
              <a:extLst>
                <a:ext uri="{FF2B5EF4-FFF2-40B4-BE49-F238E27FC236}">
                  <a16:creationId xmlns:a16="http://schemas.microsoft.com/office/drawing/2014/main" id="{D6A444B4-8BD5-4DFF-85C4-5256AD9D2331}"/>
                </a:ext>
              </a:extLst>
            </p:cNvPr>
            <p:cNvSpPr/>
            <p:nvPr userDrawn="1"/>
          </p:nvSpPr>
          <p:spPr>
            <a:xfrm>
              <a:off x="1270000" y="3175000"/>
              <a:ext cx="1079500" cy="2540000"/>
            </a:xfrm>
            <a:prstGeom prst="rect">
              <a:avLst/>
            </a:prstGeom>
            <a:solidFill>
              <a:srgbClr val="22FF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CorrectBar1">
              <a:extLst>
                <a:ext uri="{FF2B5EF4-FFF2-40B4-BE49-F238E27FC236}">
                  <a16:creationId xmlns:a16="http://schemas.microsoft.com/office/drawing/2014/main" id="{3A97DC53-762D-48E6-8682-67A1DF033FCC}"/>
                </a:ext>
              </a:extLst>
            </p:cNvPr>
            <p:cNvSpPr/>
            <p:nvPr userDrawn="1"/>
          </p:nvSpPr>
          <p:spPr>
            <a:xfrm>
              <a:off x="2857500" y="4445000"/>
              <a:ext cx="1079500" cy="1270000"/>
            </a:xfrm>
            <a:prstGeom prst="rect">
              <a:avLst/>
            </a:prstGeom>
            <a:solidFill>
              <a:srgbClr val="22FF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3076" name="PercentLabelGroup">
            <a:extLst>
              <a:ext uri="{FF2B5EF4-FFF2-40B4-BE49-F238E27FC236}">
                <a16:creationId xmlns:a16="http://schemas.microsoft.com/office/drawing/2014/main" id="{C6EA79CD-BD37-40AF-95F9-AAC8FC3A190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0000" y="1270000"/>
            <a:ext cx="7429500" cy="317500"/>
            <a:chOff x="1270000" y="1270000"/>
            <a:chExt cx="7429500" cy="317500"/>
          </a:xfrm>
        </p:grpSpPr>
        <p:sp>
          <p:nvSpPr>
            <p:cNvPr id="3" name="PercentLabel0">
              <a:extLst>
                <a:ext uri="{FF2B5EF4-FFF2-40B4-BE49-F238E27FC236}">
                  <a16:creationId xmlns:a16="http://schemas.microsoft.com/office/drawing/2014/main" id="{8B049DEC-E379-4B97-B181-42CDB81E1059}"/>
                </a:ext>
              </a:extLst>
            </p:cNvPr>
            <p:cNvSpPr/>
            <p:nvPr userDrawn="1"/>
          </p:nvSpPr>
          <p:spPr>
            <a:xfrm>
              <a:off x="127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800">
                  <a:solidFill>
                    <a:srgbClr val="000000"/>
                  </a:solidFill>
                </a:rPr>
                <a:t>67%</a:t>
              </a:r>
            </a:p>
          </p:txBody>
        </p:sp>
        <p:sp>
          <p:nvSpPr>
            <p:cNvPr id="6" name="PercentLabel1">
              <a:extLst>
                <a:ext uri="{FF2B5EF4-FFF2-40B4-BE49-F238E27FC236}">
                  <a16:creationId xmlns:a16="http://schemas.microsoft.com/office/drawing/2014/main" id="{71B4D9F3-D450-44B2-BF56-D7EEDFFC84E0}"/>
                </a:ext>
              </a:extLst>
            </p:cNvPr>
            <p:cNvSpPr/>
            <p:nvPr userDrawn="1"/>
          </p:nvSpPr>
          <p:spPr>
            <a:xfrm>
              <a:off x="2857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800">
                  <a:solidFill>
                    <a:srgbClr val="000000"/>
                  </a:solidFill>
                </a:rPr>
                <a:t>33%</a:t>
              </a:r>
            </a:p>
          </p:txBody>
        </p:sp>
        <p:sp>
          <p:nvSpPr>
            <p:cNvPr id="9" name="PercentLabel2">
              <a:extLst>
                <a:ext uri="{FF2B5EF4-FFF2-40B4-BE49-F238E27FC236}">
                  <a16:creationId xmlns:a16="http://schemas.microsoft.com/office/drawing/2014/main" id="{9FDDA9A7-C7B8-4575-A5F8-3125D3036D78}"/>
                </a:ext>
              </a:extLst>
            </p:cNvPr>
            <p:cNvSpPr/>
            <p:nvPr userDrawn="1"/>
          </p:nvSpPr>
          <p:spPr>
            <a:xfrm>
              <a:off x="4445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800">
                  <a:solidFill>
                    <a:srgbClr val="000000"/>
                  </a:solidFill>
                </a:rPr>
                <a:t>100%</a:t>
              </a:r>
            </a:p>
          </p:txBody>
        </p:sp>
        <p:sp>
          <p:nvSpPr>
            <p:cNvPr id="12" name="PercentLabel3">
              <a:extLst>
                <a:ext uri="{FF2B5EF4-FFF2-40B4-BE49-F238E27FC236}">
                  <a16:creationId xmlns:a16="http://schemas.microsoft.com/office/drawing/2014/main" id="{1705AD2F-33D0-48D0-A1EA-79C92F4B3B7E}"/>
                </a:ext>
              </a:extLst>
            </p:cNvPr>
            <p:cNvSpPr/>
            <p:nvPr userDrawn="1"/>
          </p:nvSpPr>
          <p:spPr>
            <a:xfrm>
              <a:off x="6032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800">
                  <a:solidFill>
                    <a:srgbClr val="000000"/>
                  </a:solidFill>
                </a:rPr>
                <a:t>100%</a:t>
              </a:r>
            </a:p>
          </p:txBody>
        </p:sp>
        <p:sp>
          <p:nvSpPr>
            <p:cNvPr id="15" name="PercentLabel4">
              <a:extLst>
                <a:ext uri="{FF2B5EF4-FFF2-40B4-BE49-F238E27FC236}">
                  <a16:creationId xmlns:a16="http://schemas.microsoft.com/office/drawing/2014/main" id="{7C7D1E1C-E858-467E-A97B-A3D02A17DC6B}"/>
                </a:ext>
              </a:extLst>
            </p:cNvPr>
            <p:cNvSpPr/>
            <p:nvPr userDrawn="1"/>
          </p:nvSpPr>
          <p:spPr>
            <a:xfrm>
              <a:off x="762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800">
                  <a:solidFill>
                    <a:srgbClr val="000000"/>
                  </a:solidFill>
                </a:rPr>
                <a:t>67%</a:t>
              </a:r>
            </a:p>
          </p:txBody>
        </p:sp>
      </p:grpSp>
      <p:grpSp>
        <p:nvGrpSpPr>
          <p:cNvPr id="3077" name="IncorrectBarGroup">
            <a:extLst>
              <a:ext uri="{FF2B5EF4-FFF2-40B4-BE49-F238E27FC236}">
                <a16:creationId xmlns:a16="http://schemas.microsoft.com/office/drawing/2014/main" id="{66FC3F71-C1DA-4602-BB8C-2AA95A8D79C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445000" y="1905000"/>
            <a:ext cx="4254500" cy="3810000"/>
            <a:chOff x="4445000" y="1905000"/>
            <a:chExt cx="4254500" cy="3810000"/>
          </a:xfrm>
        </p:grpSpPr>
        <p:sp>
          <p:nvSpPr>
            <p:cNvPr id="10" name="IncorrectBar2">
              <a:extLst>
                <a:ext uri="{FF2B5EF4-FFF2-40B4-BE49-F238E27FC236}">
                  <a16:creationId xmlns:a16="http://schemas.microsoft.com/office/drawing/2014/main" id="{B191B745-5CDB-45E8-835C-810C26E46272}"/>
                </a:ext>
              </a:extLst>
            </p:cNvPr>
            <p:cNvSpPr/>
            <p:nvPr userDrawn="1"/>
          </p:nvSpPr>
          <p:spPr>
            <a:xfrm>
              <a:off x="44450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IncorrectBar3">
              <a:extLst>
                <a:ext uri="{FF2B5EF4-FFF2-40B4-BE49-F238E27FC236}">
                  <a16:creationId xmlns:a16="http://schemas.microsoft.com/office/drawing/2014/main" id="{DB708F32-81D6-4603-9C24-F87F69454E71}"/>
                </a:ext>
              </a:extLst>
            </p:cNvPr>
            <p:cNvSpPr/>
            <p:nvPr userDrawn="1"/>
          </p:nvSpPr>
          <p:spPr>
            <a:xfrm>
              <a:off x="60325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IncorrectBar4">
              <a:extLst>
                <a:ext uri="{FF2B5EF4-FFF2-40B4-BE49-F238E27FC236}">
                  <a16:creationId xmlns:a16="http://schemas.microsoft.com/office/drawing/2014/main" id="{A9897F3F-ED6D-4936-81B7-538AF713478F}"/>
                </a:ext>
              </a:extLst>
            </p:cNvPr>
            <p:cNvSpPr/>
            <p:nvPr userDrawn="1"/>
          </p:nvSpPr>
          <p:spPr>
            <a:xfrm>
              <a:off x="7620000" y="3175000"/>
              <a:ext cx="1079500" cy="2540000"/>
            </a:xfrm>
            <a:prstGeom prst="rect">
              <a:avLst/>
            </a:prstGeom>
            <a:solidFill>
              <a:srgbClr val="FF222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3078" name="XLabelGroup">
            <a:extLst>
              <a:ext uri="{FF2B5EF4-FFF2-40B4-BE49-F238E27FC236}">
                <a16:creationId xmlns:a16="http://schemas.microsoft.com/office/drawing/2014/main" id="{1217E835-4F39-4DF2-AEDE-503DC6D266B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0000" y="5842000"/>
            <a:ext cx="7429500" cy="317500"/>
            <a:chOff x="1270000" y="5842000"/>
            <a:chExt cx="7429500" cy="317500"/>
          </a:xfrm>
        </p:grpSpPr>
        <p:sp>
          <p:nvSpPr>
            <p:cNvPr id="5" name="XValueLabel0">
              <a:extLst>
                <a:ext uri="{FF2B5EF4-FFF2-40B4-BE49-F238E27FC236}">
                  <a16:creationId xmlns:a16="http://schemas.microsoft.com/office/drawing/2014/main" id="{5043A490-4C94-440E-8FDB-74B9F9F1B2FA}"/>
                </a:ext>
              </a:extLst>
            </p:cNvPr>
            <p:cNvSpPr/>
            <p:nvPr userDrawn="1"/>
          </p:nvSpPr>
          <p:spPr>
            <a:xfrm>
              <a:off x="127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800">
                  <a:solidFill>
                    <a:srgbClr val="000000"/>
                  </a:solidFill>
                </a:rPr>
                <a:t>A*</a:t>
              </a:r>
            </a:p>
          </p:txBody>
        </p:sp>
        <p:sp>
          <p:nvSpPr>
            <p:cNvPr id="8" name="XValueLabel1">
              <a:extLst>
                <a:ext uri="{FF2B5EF4-FFF2-40B4-BE49-F238E27FC236}">
                  <a16:creationId xmlns:a16="http://schemas.microsoft.com/office/drawing/2014/main" id="{BA2D1AB9-CCD2-448C-A2F4-4803C63476D8}"/>
                </a:ext>
              </a:extLst>
            </p:cNvPr>
            <p:cNvSpPr/>
            <p:nvPr userDrawn="1"/>
          </p:nvSpPr>
          <p:spPr>
            <a:xfrm>
              <a:off x="2857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800">
                  <a:solidFill>
                    <a:srgbClr val="000000"/>
                  </a:solidFill>
                </a:rPr>
                <a:t>B*</a:t>
              </a:r>
            </a:p>
          </p:txBody>
        </p:sp>
        <p:sp>
          <p:nvSpPr>
            <p:cNvPr id="11" name="XValueLabel2">
              <a:extLst>
                <a:ext uri="{FF2B5EF4-FFF2-40B4-BE49-F238E27FC236}">
                  <a16:creationId xmlns:a16="http://schemas.microsoft.com/office/drawing/2014/main" id="{E1C41111-A4B3-49DC-8C2F-4051DEF18F88}"/>
                </a:ext>
              </a:extLst>
            </p:cNvPr>
            <p:cNvSpPr/>
            <p:nvPr userDrawn="1"/>
          </p:nvSpPr>
          <p:spPr>
            <a:xfrm>
              <a:off x="4445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800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14" name="XValueLabel3">
              <a:extLst>
                <a:ext uri="{FF2B5EF4-FFF2-40B4-BE49-F238E27FC236}">
                  <a16:creationId xmlns:a16="http://schemas.microsoft.com/office/drawing/2014/main" id="{67623FCF-87EC-4D9E-8DE4-284F16EDE125}"/>
                </a:ext>
              </a:extLst>
            </p:cNvPr>
            <p:cNvSpPr/>
            <p:nvPr userDrawn="1"/>
          </p:nvSpPr>
          <p:spPr>
            <a:xfrm>
              <a:off x="6032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800">
                  <a:solidFill>
                    <a:srgbClr val="000000"/>
                  </a:solidFill>
                </a:rPr>
                <a:t>D</a:t>
              </a:r>
            </a:p>
          </p:txBody>
        </p:sp>
        <p:sp>
          <p:nvSpPr>
            <p:cNvPr id="17" name="XValueLabel4">
              <a:extLst>
                <a:ext uri="{FF2B5EF4-FFF2-40B4-BE49-F238E27FC236}">
                  <a16:creationId xmlns:a16="http://schemas.microsoft.com/office/drawing/2014/main" id="{6CD5CB34-2AF2-4CAE-9F5A-097AEF378F11}"/>
                </a:ext>
              </a:extLst>
            </p:cNvPr>
            <p:cNvSpPr/>
            <p:nvPr userDrawn="1"/>
          </p:nvSpPr>
          <p:spPr>
            <a:xfrm>
              <a:off x="762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2800">
                  <a:solidFill>
                    <a:srgbClr val="000000"/>
                  </a:solidFill>
                </a:rPr>
                <a:t>E</a:t>
              </a:r>
            </a:p>
          </p:txBody>
        </p:sp>
      </p:grpSp>
      <p:grpSp>
        <p:nvGrpSpPr>
          <p:cNvPr id="3079" name="AxisLineGroup">
            <a:extLst>
              <a:ext uri="{FF2B5EF4-FFF2-40B4-BE49-F238E27FC236}">
                <a16:creationId xmlns:a16="http://schemas.microsoft.com/office/drawing/2014/main" id="{60277A40-E11C-40D6-9716-1FD4181CC47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89000" y="1587500"/>
            <a:ext cx="8001000" cy="4127500"/>
            <a:chOff x="889000" y="1587500"/>
            <a:chExt cx="8001000" cy="4127500"/>
          </a:xfrm>
        </p:grpSpPr>
        <p:cxnSp>
          <p:nvCxnSpPr>
            <p:cNvPr id="18" name="XAxisLine">
              <a:extLst>
                <a:ext uri="{FF2B5EF4-FFF2-40B4-BE49-F238E27FC236}">
                  <a16:creationId xmlns:a16="http://schemas.microsoft.com/office/drawing/2014/main" id="{1C588C03-A5BB-4E24-A0C1-96D4BCBE9E5F}"/>
                </a:ext>
              </a:extLst>
            </p:cNvPr>
            <p:cNvCxnSpPr/>
            <p:nvPr userDrawn="1"/>
          </p:nvCxnSpPr>
          <p:spPr>
            <a:xfrm>
              <a:off x="889000" y="5715000"/>
              <a:ext cx="8001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YAxisLine">
              <a:extLst>
                <a:ext uri="{FF2B5EF4-FFF2-40B4-BE49-F238E27FC236}">
                  <a16:creationId xmlns:a16="http://schemas.microsoft.com/office/drawing/2014/main" id="{3D4DB30B-880A-41A0-874F-409BFAD4E38C}"/>
                </a:ext>
              </a:extLst>
            </p:cNvPr>
            <p:cNvCxnSpPr/>
            <p:nvPr userDrawn="1"/>
          </p:nvCxnSpPr>
          <p:spPr>
            <a:xfrm>
              <a:off x="1016000" y="1587500"/>
              <a:ext cx="0" cy="412750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YAxisTick0">
              <a:extLst>
                <a:ext uri="{FF2B5EF4-FFF2-40B4-BE49-F238E27FC236}">
                  <a16:creationId xmlns:a16="http://schemas.microsoft.com/office/drawing/2014/main" id="{58C5B505-1568-49D6-944C-86AA6FA4BF8F}"/>
                </a:ext>
              </a:extLst>
            </p:cNvPr>
            <p:cNvCxnSpPr/>
            <p:nvPr userDrawn="1"/>
          </p:nvCxnSpPr>
          <p:spPr>
            <a:xfrm>
              <a:off x="889000" y="571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YAxisTick1">
              <a:extLst>
                <a:ext uri="{FF2B5EF4-FFF2-40B4-BE49-F238E27FC236}">
                  <a16:creationId xmlns:a16="http://schemas.microsoft.com/office/drawing/2014/main" id="{88F63BF5-8973-4B08-B74A-0F99450C2BF4}"/>
                </a:ext>
              </a:extLst>
            </p:cNvPr>
            <p:cNvCxnSpPr/>
            <p:nvPr userDrawn="1"/>
          </p:nvCxnSpPr>
          <p:spPr>
            <a:xfrm>
              <a:off x="889000" y="444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YAxisTick2">
              <a:extLst>
                <a:ext uri="{FF2B5EF4-FFF2-40B4-BE49-F238E27FC236}">
                  <a16:creationId xmlns:a16="http://schemas.microsoft.com/office/drawing/2014/main" id="{91A4AFF6-59B5-4296-BCD8-A7E06965A5D6}"/>
                </a:ext>
              </a:extLst>
            </p:cNvPr>
            <p:cNvCxnSpPr/>
            <p:nvPr userDrawn="1"/>
          </p:nvCxnSpPr>
          <p:spPr>
            <a:xfrm>
              <a:off x="889000" y="317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YAxisTick3">
              <a:extLst>
                <a:ext uri="{FF2B5EF4-FFF2-40B4-BE49-F238E27FC236}">
                  <a16:creationId xmlns:a16="http://schemas.microsoft.com/office/drawing/2014/main" id="{961B4A1D-855F-441E-A4F1-A06278211498}"/>
                </a:ext>
              </a:extLst>
            </p:cNvPr>
            <p:cNvCxnSpPr/>
            <p:nvPr userDrawn="1"/>
          </p:nvCxnSpPr>
          <p:spPr>
            <a:xfrm>
              <a:off x="889000" y="1905000"/>
              <a:ext cx="254000" cy="0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0" name="YLabelGroup">
            <a:extLst>
              <a:ext uri="{FF2B5EF4-FFF2-40B4-BE49-F238E27FC236}">
                <a16:creationId xmlns:a16="http://schemas.microsoft.com/office/drawing/2014/main" id="{6AD89347-48E3-47F7-A2A2-78558B1619D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000" y="1841500"/>
            <a:ext cx="762000" cy="3937000"/>
            <a:chOff x="254000" y="1841500"/>
            <a:chExt cx="762000" cy="3937000"/>
          </a:xfrm>
        </p:grpSpPr>
        <p:sp>
          <p:nvSpPr>
            <p:cNvPr id="21" name="YValueLabel0">
              <a:extLst>
                <a:ext uri="{FF2B5EF4-FFF2-40B4-BE49-F238E27FC236}">
                  <a16:creationId xmlns:a16="http://schemas.microsoft.com/office/drawing/2014/main" id="{029A73E3-CBFD-4474-899A-0531D424E4DD}"/>
                </a:ext>
              </a:extLst>
            </p:cNvPr>
            <p:cNvSpPr/>
            <p:nvPr userDrawn="1"/>
          </p:nvSpPr>
          <p:spPr>
            <a:xfrm>
              <a:off x="254000" y="565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0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3" name="YValueLabel1">
              <a:extLst>
                <a:ext uri="{FF2B5EF4-FFF2-40B4-BE49-F238E27FC236}">
                  <a16:creationId xmlns:a16="http://schemas.microsoft.com/office/drawing/2014/main" id="{457B5DC5-AAED-4C8C-909A-F1993C8D5581}"/>
                </a:ext>
              </a:extLst>
            </p:cNvPr>
            <p:cNvSpPr/>
            <p:nvPr userDrawn="1"/>
          </p:nvSpPr>
          <p:spPr>
            <a:xfrm>
              <a:off x="254000" y="438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5" name="YValueLabel2">
              <a:extLst>
                <a:ext uri="{FF2B5EF4-FFF2-40B4-BE49-F238E27FC236}">
                  <a16:creationId xmlns:a16="http://schemas.microsoft.com/office/drawing/2014/main" id="{76949D0D-4E14-4FC7-A4B0-CBA10FBD4609}"/>
                </a:ext>
              </a:extLst>
            </p:cNvPr>
            <p:cNvSpPr/>
            <p:nvPr userDrawn="1"/>
          </p:nvSpPr>
          <p:spPr>
            <a:xfrm>
              <a:off x="254000" y="311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0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27" name="YValueLabel3">
              <a:extLst>
                <a:ext uri="{FF2B5EF4-FFF2-40B4-BE49-F238E27FC236}">
                  <a16:creationId xmlns:a16="http://schemas.microsoft.com/office/drawing/2014/main" id="{13758636-CE2A-4F4E-BA89-09B2CD4DF357}"/>
                </a:ext>
              </a:extLst>
            </p:cNvPr>
            <p:cNvSpPr/>
            <p:nvPr userDrawn="1"/>
          </p:nvSpPr>
          <p:spPr>
            <a:xfrm>
              <a:off x="254000" y="184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2000">
                  <a:solidFill>
                    <a:srgbClr val="000000"/>
                  </a:solidFill>
                </a:rPr>
                <a:t>3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HfQYGGUS4U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omQLTotik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6EFE9-9562-4A68-B549-02786A9CB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/>
              </a:rPr>
              <a:t>Explosives</a:t>
            </a:r>
            <a:endParaRPr lang="en-US" dirty="0"/>
          </a:p>
        </p:txBody>
      </p:sp>
      <p:pic>
        <p:nvPicPr>
          <p:cNvPr id="4" name="Picture 4" descr="A view of a city at sunset&#10;&#10;Description generated with very high confidence">
            <a:extLst>
              <a:ext uri="{FF2B5EF4-FFF2-40B4-BE49-F238E27FC236}">
                <a16:creationId xmlns:a16="http://schemas.microsoft.com/office/drawing/2014/main" id="{1849AF0E-9647-4065-92F9-546AE9AC6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2740" y="1761606"/>
            <a:ext cx="7436045" cy="4315636"/>
          </a:xfrm>
        </p:spPr>
      </p:pic>
    </p:spTree>
    <p:extLst>
      <p:ext uri="{BB962C8B-B14F-4D97-AF65-F5344CB8AC3E}">
        <p14:creationId xmlns:p14="http://schemas.microsoft.com/office/powerpoint/2010/main" val="2257854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5B9B62DF-E53D-42D7-B623-3ECCE8724DCA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685800" y="304800"/>
            <a:ext cx="7772400" cy="5791200"/>
          </a:xfrm>
        </p:spPr>
        <p:txBody>
          <a:bodyPr/>
          <a:lstStyle/>
          <a:p>
            <a:pPr eaLnBrk="1" hangingPunct="1"/>
            <a:r>
              <a:rPr lang="en-US" altLang="en-US" sz="2800" b="1" dirty="0"/>
              <a:t>Nitroglycerin-based dynamite has been replaced by </a:t>
            </a:r>
            <a:r>
              <a:rPr lang="en-US" altLang="en-US" sz="2800" b="1" dirty="0">
                <a:solidFill>
                  <a:srgbClr val="FF0000"/>
                </a:solidFill>
              </a:rPr>
              <a:t>ammonium nitrate </a:t>
            </a:r>
            <a:r>
              <a:rPr lang="en-US" altLang="en-US" sz="2800" b="1" dirty="0"/>
              <a:t>– based explosives. These explosives mix oxygen-rich ammonium nitrate with a</a:t>
            </a:r>
            <a:r>
              <a:rPr lang="en-US" altLang="en-US" sz="2800" b="1" dirty="0">
                <a:solidFill>
                  <a:srgbClr val="FF0000"/>
                </a:solidFill>
              </a:rPr>
              <a:t> fuel </a:t>
            </a:r>
            <a:r>
              <a:rPr lang="en-US" altLang="en-US" sz="2800" b="1" dirty="0"/>
              <a:t>to form a low-cost and very stable explosive</a:t>
            </a:r>
            <a:r>
              <a:rPr lang="en-US" altLang="en-US" sz="2800" dirty="0"/>
              <a:t>.</a:t>
            </a:r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4C07BB6D-A991-40B2-8CF9-6693A4AE3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1940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ontent Placeholder 1">
            <a:extLst>
              <a:ext uri="{FF2B5EF4-FFF2-40B4-BE49-F238E27FC236}">
                <a16:creationId xmlns:a16="http://schemas.microsoft.com/office/drawing/2014/main" id="{392DBD4E-F804-495B-B61F-30B8498F1D8D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</a:rPr>
              <a:t>RDX</a:t>
            </a:r>
            <a:r>
              <a:rPr lang="en-US" altLang="en-US" b="1" dirty="0"/>
              <a:t> is the most popular and powerful of the military explosives. It is often found in the form of a pliable plastic of </a:t>
            </a:r>
            <a:r>
              <a:rPr lang="en-US" altLang="en-US" b="1" dirty="0" err="1">
                <a:solidFill>
                  <a:srgbClr val="FF0000"/>
                </a:solidFill>
              </a:rPr>
              <a:t>doughlike</a:t>
            </a:r>
            <a:r>
              <a:rPr lang="en-US" altLang="en-US" b="1" dirty="0"/>
              <a:t> consistency known as </a:t>
            </a:r>
            <a:r>
              <a:rPr lang="en-US" altLang="en-US" b="1" dirty="0">
                <a:solidFill>
                  <a:srgbClr val="FF0000"/>
                </a:solidFill>
              </a:rPr>
              <a:t>C-4</a:t>
            </a:r>
            <a:r>
              <a:rPr lang="en-US" altLang="en-US" b="1" dirty="0"/>
              <a:t>.</a:t>
            </a:r>
          </a:p>
          <a:p>
            <a:endParaRPr lang="en-US" altLang="en-US" dirty="0"/>
          </a:p>
        </p:txBody>
      </p:sp>
      <p:pic>
        <p:nvPicPr>
          <p:cNvPr id="53251" name="Picture 4">
            <a:extLst>
              <a:ext uri="{FF2B5EF4-FFF2-40B4-BE49-F238E27FC236}">
                <a16:creationId xmlns:a16="http://schemas.microsoft.com/office/drawing/2014/main" id="{C599EF18-1DD8-4B80-B0F9-6044C2F94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" t="-45663" r="44492" b="45663"/>
          <a:stretch>
            <a:fillRect/>
          </a:stretch>
        </p:blipFill>
        <p:spPr bwMode="auto">
          <a:xfrm>
            <a:off x="990600" y="2819400"/>
            <a:ext cx="3786188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2">
            <a:extLst>
              <a:ext uri="{FF2B5EF4-FFF2-40B4-BE49-F238E27FC236}">
                <a16:creationId xmlns:a16="http://schemas.microsoft.com/office/drawing/2014/main" id="{B9317D70-162D-4B61-99AD-B526AB160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41675"/>
            <a:ext cx="38100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>
            <a:extLst>
              <a:ext uri="{FF2B5EF4-FFF2-40B4-BE49-F238E27FC236}">
                <a16:creationId xmlns:a16="http://schemas.microsoft.com/office/drawing/2014/main" id="{62633556-8230-4210-857B-E0C9DC180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0"/>
            <a:ext cx="4005263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Content Placeholder 1">
            <a:extLst>
              <a:ext uri="{FF2B5EF4-FFF2-40B4-BE49-F238E27FC236}">
                <a16:creationId xmlns:a16="http://schemas.microsoft.com/office/drawing/2014/main" id="{48637656-B1EB-4F32-A1A2-174BB660715C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</a:rPr>
              <a:t>PETN</a:t>
            </a:r>
            <a:r>
              <a:rPr lang="en-US" altLang="en-US" b="1" dirty="0">
                <a:solidFill>
                  <a:srgbClr val="000000"/>
                </a:solidFill>
              </a:rPr>
              <a:t> is often used in a detonating </a:t>
            </a:r>
            <a:r>
              <a:rPr lang="en-US" altLang="en-US" b="1" dirty="0">
                <a:solidFill>
                  <a:srgbClr val="FF0000"/>
                </a:solidFill>
              </a:rPr>
              <a:t>cord </a:t>
            </a:r>
            <a:r>
              <a:rPr lang="en-US" altLang="en-US" b="1" dirty="0">
                <a:solidFill>
                  <a:srgbClr val="000000"/>
                </a:solidFill>
              </a:rPr>
              <a:t>to connect a series of charges so that they will detonate</a:t>
            </a:r>
            <a:r>
              <a:rPr lang="en-US" altLang="en-US" b="1" dirty="0"/>
              <a:t> </a:t>
            </a:r>
            <a:r>
              <a:rPr lang="en-US" altLang="en-US" b="1" dirty="0">
                <a:solidFill>
                  <a:srgbClr val="FF0000"/>
                </a:solidFill>
              </a:rPr>
              <a:t>simultaneously</a:t>
            </a:r>
            <a:r>
              <a:rPr lang="en-US" altLang="en-US" b="1" dirty="0">
                <a:solidFill>
                  <a:srgbClr val="000000"/>
                </a:solidFill>
              </a:rPr>
              <a:t> .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 err="1">
                <a:hlinkClick r:id="rId3"/>
              </a:rPr>
              <a:t>Slo</a:t>
            </a:r>
            <a:r>
              <a:rPr lang="en-US" altLang="en-US" dirty="0">
                <a:hlinkClick r:id="rId3"/>
              </a:rPr>
              <a:t>-Mo Guys Explosions</a:t>
            </a:r>
            <a:endParaRPr lang="en-US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C09667D2-B35F-4C5F-BB2E-71CE55CCAA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latin typeface="+mn-lt"/>
              </a:rPr>
              <a:t>VI. Collection &amp; Analysis of Explosives</a:t>
            </a:r>
          </a:p>
        </p:txBody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B9C54A58-1A6E-44C6-95A0-E9A00E12E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7772400" cy="44465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/>
              <a:t>Most important is collection of samples from the scene containing </a:t>
            </a:r>
            <a:r>
              <a:rPr lang="en-US" altLang="en-US" b="1" dirty="0">
                <a:solidFill>
                  <a:srgbClr val="FF0000"/>
                </a:solidFill>
              </a:rPr>
              <a:t>undetonated residues</a:t>
            </a:r>
            <a:r>
              <a:rPr lang="en-US" altLang="en-US" b="1" dirty="0"/>
              <a:t>. </a:t>
            </a:r>
          </a:p>
          <a:p>
            <a:pPr eaLnBrk="1" hangingPunct="1">
              <a:defRPr/>
            </a:pPr>
            <a:r>
              <a:rPr lang="en-US" altLang="en-US" b="1" dirty="0"/>
              <a:t>U.S. Bomb Data Center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b="1" dirty="0"/>
              <a:t>     The U.S. Bomb Data Center was established by congressional mandate in 1996 as a national collection center for information on arson and explosives related incidents throughout the United States. 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4000" b="1" dirty="0">
              <a:latin typeface="Chiller" panose="04020404031007020602" pitchFamily="8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>
            <a:extLst>
              <a:ext uri="{FF2B5EF4-FFF2-40B4-BE49-F238E27FC236}">
                <a16:creationId xmlns:a16="http://schemas.microsoft.com/office/drawing/2014/main" id="{1C995417-8767-4D04-8AE5-0DCB98EEF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8600"/>
            <a:ext cx="7772400" cy="5867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/>
              <a:t>Best Arson &amp;</a:t>
            </a:r>
          </a:p>
          <a:p>
            <a:pPr marL="0" indent="0">
              <a:buFontTx/>
              <a:buNone/>
            </a:pPr>
            <a:r>
              <a:rPr lang="en-US" altLang="en-US" dirty="0"/>
              <a:t>Explosives </a:t>
            </a:r>
            <a:br>
              <a:rPr lang="en-US" altLang="en-US" dirty="0"/>
            </a:br>
            <a:r>
              <a:rPr lang="en-US" altLang="en-US" dirty="0"/>
              <a:t>Detectors</a:t>
            </a:r>
          </a:p>
          <a:p>
            <a:pPr marL="0" indent="0">
              <a:buFontTx/>
              <a:buNone/>
            </a:pPr>
            <a:endParaRPr lang="en-US" altLang="en-US" dirty="0"/>
          </a:p>
          <a:p>
            <a:pPr marL="0" indent="0">
              <a:buFontTx/>
              <a:buNone/>
            </a:pPr>
            <a:r>
              <a:rPr lang="en-US" altLang="en-US" dirty="0"/>
              <a:t>  </a:t>
            </a:r>
          </a:p>
        </p:txBody>
      </p:sp>
      <p:pic>
        <p:nvPicPr>
          <p:cNvPr id="56323" name="Picture 3">
            <a:extLst>
              <a:ext uri="{FF2B5EF4-FFF2-40B4-BE49-F238E27FC236}">
                <a16:creationId xmlns:a16="http://schemas.microsoft.com/office/drawing/2014/main" id="{B50CA56A-2662-4B19-AE1D-67D6BE9D0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228600"/>
            <a:ext cx="37163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>
            <a:extLst>
              <a:ext uri="{FF2B5EF4-FFF2-40B4-BE49-F238E27FC236}">
                <a16:creationId xmlns:a16="http://schemas.microsoft.com/office/drawing/2014/main" id="{BA087782-22B7-4A82-933C-A36DA377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40195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F0E7D55E-3ADB-4082-A00A-4B6003A729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464" y="14373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Types of Explosives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5093A36-0AF6-4A4C-8A38-546420E09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287817"/>
            <a:ext cx="7772400" cy="4808183"/>
          </a:xfrm>
        </p:spPr>
        <p:txBody>
          <a:bodyPr/>
          <a:lstStyle/>
          <a:p>
            <a:pPr eaLnBrk="1" hangingPunct="1"/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Explosion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 chemical or mechanical action resulting in the rapid expansion of gases.</a:t>
            </a:r>
          </a:p>
          <a:p>
            <a:pPr eaLnBrk="1" hangingPunct="1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speed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which explosives decompose varies greatly from one to another and permits their classification as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explosives.</a:t>
            </a:r>
            <a:endParaRPr lang="en-US" altLang="en-US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>
            <a:extLst>
              <a:ext uri="{FF2B5EF4-FFF2-40B4-BE49-F238E27FC236}">
                <a16:creationId xmlns:a16="http://schemas.microsoft.com/office/drawing/2014/main" id="{65BEB333-DBE8-40CA-A039-2D842D1F85B2}"/>
              </a:ext>
            </a:extLst>
          </p:cNvPr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explosive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explosive with a velocity of detonation less than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1,000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meters per second. For example, black powder and smokeless powder.</a:t>
            </a:r>
          </a:p>
          <a:p>
            <a:pPr eaLnBrk="1" hangingPunct="1"/>
            <a:endParaRPr lang="en-US" altLang="en-US" sz="4000" b="1" dirty="0">
              <a:latin typeface="Chiller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EEE13E2-C8A1-42B8-A01B-E6DCD087E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509" y="3306194"/>
            <a:ext cx="4324981" cy="28783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DC0227-AAFB-443C-9493-9C35C3971143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en-US" b="1" dirty="0"/>
              <a:t>In the low explosive the speed is called speed of</a:t>
            </a:r>
            <a:r>
              <a:rPr lang="en-US" b="1" dirty="0">
                <a:solidFill>
                  <a:srgbClr val="FF0000"/>
                </a:solidFill>
              </a:rPr>
              <a:t> deflagration </a:t>
            </a:r>
            <a:r>
              <a:rPr lang="en-US" b="1" dirty="0"/>
              <a:t>(burning).  This is characterized by a very rapid oxidation producing heat, light and a </a:t>
            </a:r>
            <a:r>
              <a:rPr lang="en-US" b="1" dirty="0">
                <a:solidFill>
                  <a:srgbClr val="FF0000"/>
                </a:solidFill>
              </a:rPr>
              <a:t>subsonic</a:t>
            </a:r>
            <a:r>
              <a:rPr lang="en-US" b="1" dirty="0"/>
              <a:t> pressure wave.</a:t>
            </a:r>
          </a:p>
          <a:p>
            <a:endParaRPr lang="en-US" b="1" dirty="0">
              <a:latin typeface="Chiller"/>
            </a:endParaRPr>
          </a:p>
        </p:txBody>
      </p:sp>
      <p:pic>
        <p:nvPicPr>
          <p:cNvPr id="7" name="Picture 7" descr="A close up of a fire&#10;&#10;Description generated with high confidence">
            <a:extLst>
              <a:ext uri="{FF2B5EF4-FFF2-40B4-BE49-F238E27FC236}">
                <a16:creationId xmlns:a16="http://schemas.microsoft.com/office/drawing/2014/main" id="{B3CD4B74-3405-40A4-BE35-B4B1F8FDE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339" y="3186592"/>
            <a:ext cx="4303313" cy="320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05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>
            <a:extLst>
              <a:ext uri="{FF2B5EF4-FFF2-40B4-BE49-F238E27FC236}">
                <a16:creationId xmlns:a16="http://schemas.microsoft.com/office/drawing/2014/main" id="{BD2ACEF9-B8EA-403C-9769-CB3DFEB6A79B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381000" y="531233"/>
            <a:ext cx="8458200" cy="6021967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0000"/>
                </a:solidFill>
              </a:rPr>
              <a:t>High Explosive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/>
              <a:t>– Explosive with a velocity of detonation greater than </a:t>
            </a:r>
            <a:r>
              <a:rPr lang="en-US" altLang="en-US" b="1" dirty="0">
                <a:solidFill>
                  <a:srgbClr val="FF0000"/>
                </a:solidFill>
              </a:rPr>
              <a:t>1,000</a:t>
            </a:r>
            <a:r>
              <a:rPr lang="en-US" altLang="en-US" b="1" dirty="0"/>
              <a:t> meters per second. For example, dynamite and RDX.</a:t>
            </a:r>
          </a:p>
          <a:p>
            <a:pPr eaLnBrk="1" hangingPunct="1"/>
            <a:endParaRPr lang="en-US" altLang="en-US" sz="4000" b="1" dirty="0">
              <a:latin typeface="Chiller"/>
            </a:endParaRPr>
          </a:p>
        </p:txBody>
      </p:sp>
      <p:pic>
        <p:nvPicPr>
          <p:cNvPr id="2" name="Picture 2" descr="A picture containing sitting, table, room&#10;&#10;Description generated with very high confidence">
            <a:extLst>
              <a:ext uri="{FF2B5EF4-FFF2-40B4-BE49-F238E27FC236}">
                <a16:creationId xmlns:a16="http://schemas.microsoft.com/office/drawing/2014/main" id="{A4279A65-D1DD-4908-8E38-722E99494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708476"/>
            <a:ext cx="2743200" cy="1441048"/>
          </a:xfrm>
          <a:prstGeom prst="rect">
            <a:avLst/>
          </a:prstGeom>
        </p:spPr>
      </p:pic>
      <p:pic>
        <p:nvPicPr>
          <p:cNvPr id="4" name="Picture 4" descr="A picture containing food, table, cake, plate&#10;&#10;Description generated with very high confidence">
            <a:extLst>
              <a:ext uri="{FF2B5EF4-FFF2-40B4-BE49-F238E27FC236}">
                <a16:creationId xmlns:a16="http://schemas.microsoft.com/office/drawing/2014/main" id="{A5AFE3A6-FFB0-4BA4-903F-FBEF5AABE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883" y="2654690"/>
            <a:ext cx="2743200" cy="1786970"/>
          </a:xfrm>
          <a:prstGeom prst="rect">
            <a:avLst/>
          </a:prstGeom>
        </p:spPr>
      </p:pic>
      <p:pic>
        <p:nvPicPr>
          <p:cNvPr id="6" name="Picture 6" descr="A close up of a tree&#10;&#10;Description generated with high confidence">
            <a:extLst>
              <a:ext uri="{FF2B5EF4-FFF2-40B4-BE49-F238E27FC236}">
                <a16:creationId xmlns:a16="http://schemas.microsoft.com/office/drawing/2014/main" id="{444CC93A-4A0E-464D-8CA9-AAD5EF57A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372" y="4676051"/>
            <a:ext cx="2743200" cy="15361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9CD286-0F7F-4171-ABEF-689EAE2BC9A1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en-US" sz="2800" b="1" dirty="0"/>
              <a:t>In the </a:t>
            </a:r>
            <a:r>
              <a:rPr lang="en-US" sz="2800" b="1" dirty="0">
                <a:solidFill>
                  <a:srgbClr val="FF0000"/>
                </a:solidFill>
              </a:rPr>
              <a:t>high</a:t>
            </a:r>
            <a:r>
              <a:rPr lang="en-US" sz="2800" b="1" dirty="0"/>
              <a:t> explosive, the speed is called the speed of </a:t>
            </a:r>
            <a:r>
              <a:rPr lang="en-US" sz="2800" b="1" dirty="0">
                <a:solidFill>
                  <a:srgbClr val="FF0000"/>
                </a:solidFill>
              </a:rPr>
              <a:t>detonation. </a:t>
            </a:r>
            <a:r>
              <a:rPr lang="en-US" sz="2800" b="1" u="sng" dirty="0">
                <a:solidFill>
                  <a:srgbClr val="FF0000"/>
                </a:solidFill>
              </a:rPr>
              <a:t>Detonation </a:t>
            </a:r>
            <a:r>
              <a:rPr lang="en-US" sz="2800" b="1" dirty="0"/>
              <a:t>– refers to the creation of a </a:t>
            </a:r>
            <a:r>
              <a:rPr lang="en-US" sz="2800" b="1" dirty="0">
                <a:solidFill>
                  <a:srgbClr val="FF0000"/>
                </a:solidFill>
              </a:rPr>
              <a:t>supersonic</a:t>
            </a:r>
            <a:r>
              <a:rPr lang="en-US" sz="2800" b="1" dirty="0"/>
              <a:t> shock wave within the explosive charge. </a:t>
            </a:r>
            <a:endParaRPr lang="en-US" sz="2800" dirty="0">
              <a:ea typeface="+mn-lt"/>
              <a:cs typeface="+mn-lt"/>
            </a:endParaRPr>
          </a:p>
          <a:p>
            <a:r>
              <a:rPr lang="en-US" sz="2800" b="1" dirty="0"/>
              <a:t>This </a:t>
            </a:r>
            <a:r>
              <a:rPr lang="en-US" sz="2800" b="1" dirty="0">
                <a:solidFill>
                  <a:srgbClr val="FF0000"/>
                </a:solidFill>
              </a:rPr>
              <a:t>shock wave </a:t>
            </a:r>
            <a:r>
              <a:rPr lang="en-US" sz="2800" b="1" dirty="0"/>
              <a:t>causes the chemical bonds of the explosive charge to break apart, leading to the new instantaneous buildup of </a:t>
            </a:r>
            <a:r>
              <a:rPr lang="en-US" sz="2800" b="1" dirty="0">
                <a:solidFill>
                  <a:srgbClr val="FF0000"/>
                </a:solidFill>
              </a:rPr>
              <a:t>heat </a:t>
            </a:r>
            <a:r>
              <a:rPr lang="en-US" sz="2800" b="1" dirty="0"/>
              <a:t>and </a:t>
            </a:r>
            <a:r>
              <a:rPr lang="en-US" sz="2800" b="1" dirty="0">
                <a:solidFill>
                  <a:srgbClr val="FF0000"/>
                </a:solidFill>
              </a:rPr>
              <a:t>gases.</a:t>
            </a:r>
          </a:p>
          <a:p>
            <a:endParaRPr lang="en-US" b="1" dirty="0">
              <a:latin typeface="Chiller"/>
            </a:endParaRPr>
          </a:p>
        </p:txBody>
      </p:sp>
      <p:pic>
        <p:nvPicPr>
          <p:cNvPr id="3" name="Picture 3" descr="A close up of smoke&#10;&#10;Description generated with very high confidence">
            <a:extLst>
              <a:ext uri="{FF2B5EF4-FFF2-40B4-BE49-F238E27FC236}">
                <a16:creationId xmlns:a16="http://schemas.microsoft.com/office/drawing/2014/main" id="{E54EE728-A956-4DA2-ADFE-D6ED0FC0B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152" y="3745190"/>
            <a:ext cx="4184048" cy="27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00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>
            <a:extLst>
              <a:ext uri="{FF2B5EF4-FFF2-40B4-BE49-F238E27FC236}">
                <a16:creationId xmlns:a16="http://schemas.microsoft.com/office/drawing/2014/main" id="{1A9589DB-CA20-4AFA-A295-E3C237AF3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5241925"/>
            <a:ext cx="214471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>
            <a:extLst>
              <a:ext uri="{FF2B5EF4-FFF2-40B4-BE49-F238E27FC236}">
                <a16:creationId xmlns:a16="http://schemas.microsoft.com/office/drawing/2014/main" id="{593D76AF-CF63-4628-AA03-AD295F4F274A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304800" y="152400"/>
            <a:ext cx="7772400" cy="59436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The most widely used low explosives are </a:t>
            </a:r>
            <a:r>
              <a:rPr lang="en-US" altLang="en-US" b="1" dirty="0">
                <a:solidFill>
                  <a:srgbClr val="FF0000"/>
                </a:solidFill>
              </a:rPr>
              <a:t>black powder </a:t>
            </a:r>
            <a:r>
              <a:rPr lang="en-US" altLang="en-US" b="1" dirty="0"/>
              <a:t>and </a:t>
            </a:r>
            <a:r>
              <a:rPr lang="en-US" altLang="en-US" b="1" dirty="0">
                <a:solidFill>
                  <a:srgbClr val="FF0000"/>
                </a:solidFill>
              </a:rPr>
              <a:t>smokeless</a:t>
            </a:r>
            <a:r>
              <a:rPr lang="en-US" altLang="en-US" b="1" dirty="0"/>
              <a:t> </a:t>
            </a:r>
            <a:r>
              <a:rPr lang="en-US" altLang="en-US" b="1" dirty="0">
                <a:solidFill>
                  <a:srgbClr val="FF0000"/>
                </a:solidFill>
              </a:rPr>
              <a:t>powder</a:t>
            </a:r>
            <a:r>
              <a:rPr lang="en-US" altLang="en-US" b="1" dirty="0"/>
              <a:t>. </a:t>
            </a:r>
          </a:p>
          <a:p>
            <a:pPr eaLnBrk="1" hangingPunct="1"/>
            <a:r>
              <a:rPr lang="en-US" altLang="en-US" b="1" dirty="0"/>
              <a:t>Black powder is a relatively stable mixture of </a:t>
            </a:r>
            <a:r>
              <a:rPr lang="en-US" altLang="en-US" b="1" dirty="0">
                <a:solidFill>
                  <a:srgbClr val="FF0000"/>
                </a:solidFill>
              </a:rPr>
              <a:t>potassium</a:t>
            </a:r>
            <a:r>
              <a:rPr lang="en-US" altLang="en-US" b="1" dirty="0"/>
              <a:t> or sodium </a:t>
            </a:r>
            <a:r>
              <a:rPr lang="en-US" altLang="en-US" b="1" dirty="0">
                <a:solidFill>
                  <a:srgbClr val="FF0000"/>
                </a:solidFill>
              </a:rPr>
              <a:t>nitrate</a:t>
            </a:r>
            <a:r>
              <a:rPr lang="en-US" altLang="en-US" b="1" dirty="0"/>
              <a:t>, charcoal, and sulfur. Unconfined, it merely </a:t>
            </a:r>
            <a:r>
              <a:rPr lang="en-US" altLang="en-US" b="1" dirty="0">
                <a:solidFill>
                  <a:srgbClr val="FF0000"/>
                </a:solidFill>
              </a:rPr>
              <a:t>burns</a:t>
            </a:r>
            <a:r>
              <a:rPr lang="en-US" altLang="en-US" b="1" dirty="0"/>
              <a:t>. It becomes explosive and lethal when </a:t>
            </a:r>
            <a:r>
              <a:rPr lang="en-US" altLang="en-US" b="1" dirty="0">
                <a:solidFill>
                  <a:srgbClr val="FF0000"/>
                </a:solidFill>
              </a:rPr>
              <a:t>confined</a:t>
            </a:r>
            <a:r>
              <a:rPr lang="en-US" altLang="en-US" b="1" dirty="0"/>
              <a:t>.</a:t>
            </a: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Safety fuses </a:t>
            </a:r>
            <a:r>
              <a:rPr lang="en-US" altLang="en-US" b="1" dirty="0"/>
              <a:t>usually consist of black powder wrapped in a fabric or plastic casing.</a:t>
            </a:r>
          </a:p>
          <a:p>
            <a:pPr eaLnBrk="1" hangingPunct="1"/>
            <a:r>
              <a:rPr lang="en-US" altLang="en-US" b="1" dirty="0"/>
              <a:t>The safest and most powerful low explosive is </a:t>
            </a:r>
            <a:r>
              <a:rPr lang="en-US" altLang="en-US" b="1" dirty="0">
                <a:solidFill>
                  <a:srgbClr val="FF0000"/>
                </a:solidFill>
              </a:rPr>
              <a:t>smokeless powder.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>
            <a:extLst>
              <a:ext uri="{FF2B5EF4-FFF2-40B4-BE49-F238E27FC236}">
                <a16:creationId xmlns:a16="http://schemas.microsoft.com/office/drawing/2014/main" id="{B16B8069-E80E-40CF-835D-7DD976385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648200"/>
            <a:ext cx="3305175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2">
            <a:extLst>
              <a:ext uri="{FF2B5EF4-FFF2-40B4-BE49-F238E27FC236}">
                <a16:creationId xmlns:a16="http://schemas.microsoft.com/office/drawing/2014/main" id="{274601D8-36C6-44F4-B07A-D7140A4C54D0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152400" y="411163"/>
            <a:ext cx="7772400" cy="54864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High</a:t>
            </a:r>
            <a:r>
              <a:rPr lang="en-US" altLang="en-US" b="1" dirty="0"/>
              <a:t> explosives are classified into two groups by their </a:t>
            </a:r>
            <a:r>
              <a:rPr lang="en-US" altLang="en-US" b="1" dirty="0">
                <a:solidFill>
                  <a:srgbClr val="FF0000"/>
                </a:solidFill>
              </a:rPr>
              <a:t>sensitivity.</a:t>
            </a:r>
          </a:p>
          <a:p>
            <a:pPr eaLnBrk="1" hangingPunct="1"/>
            <a:r>
              <a:rPr lang="en-US" altLang="en-US" b="1" u="sng" dirty="0">
                <a:solidFill>
                  <a:srgbClr val="FF0000"/>
                </a:solidFill>
              </a:rPr>
              <a:t>Primary explosives </a:t>
            </a:r>
            <a:r>
              <a:rPr lang="en-US" altLang="en-US" b="1" dirty="0"/>
              <a:t>– a high explosive easily detonated by heat or shock.</a:t>
            </a:r>
          </a:p>
          <a:p>
            <a:pPr eaLnBrk="1" hangingPunct="1"/>
            <a:r>
              <a:rPr lang="en-US" altLang="en-US" b="1" dirty="0"/>
              <a:t>Usually used to detonate other explosives through a chain reaction and are referred to as </a:t>
            </a:r>
            <a:r>
              <a:rPr lang="en-US" altLang="en-US" b="1" dirty="0">
                <a:solidFill>
                  <a:srgbClr val="FF0000"/>
                </a:solidFill>
              </a:rPr>
              <a:t>primers</a:t>
            </a:r>
            <a:r>
              <a:rPr lang="en-US" altLang="en-US" b="1" dirty="0"/>
              <a:t>.</a:t>
            </a:r>
          </a:p>
          <a:p>
            <a:pPr eaLnBrk="1" hangingPunct="1"/>
            <a:r>
              <a:rPr lang="en-US" altLang="en-US" b="1" dirty="0"/>
              <a:t>Often found in </a:t>
            </a:r>
            <a:r>
              <a:rPr lang="en-US" altLang="en-US" b="1" dirty="0">
                <a:solidFill>
                  <a:srgbClr val="FF0000"/>
                </a:solidFill>
              </a:rPr>
              <a:t>blasting caps</a:t>
            </a:r>
            <a:r>
              <a:rPr lang="en-US" altLang="en-US" b="1" dirty="0"/>
              <a:t>.</a:t>
            </a:r>
            <a:endParaRPr lang="en-US" altLang="en-US" b="1" u="sng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>
            <a:extLst>
              <a:ext uri="{FF2B5EF4-FFF2-40B4-BE49-F238E27FC236}">
                <a16:creationId xmlns:a16="http://schemas.microsoft.com/office/drawing/2014/main" id="{324C6DA5-8197-4088-9578-A8DEBF3D9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3048000"/>
            <a:ext cx="19812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2">
            <a:extLst>
              <a:ext uri="{FF2B5EF4-FFF2-40B4-BE49-F238E27FC236}">
                <a16:creationId xmlns:a16="http://schemas.microsoft.com/office/drawing/2014/main" id="{F1E3606A-0F10-4452-99F8-D48D4FCFB664}"/>
              </a:ext>
            </a:extLst>
          </p:cNvPr>
          <p:cNvSpPr>
            <a:spLocks noGrp="1" noChangeArrowheads="1"/>
          </p:cNvSpPr>
          <p:nvPr>
            <p:ph/>
          </p:nvPr>
        </p:nvSpPr>
        <p:spPr>
          <a:xfrm>
            <a:off x="152400" y="609600"/>
            <a:ext cx="7772400" cy="5486400"/>
          </a:xfrm>
        </p:spPr>
        <p:txBody>
          <a:bodyPr/>
          <a:lstStyle/>
          <a:p>
            <a:pPr eaLnBrk="1" hangingPunct="1"/>
            <a:r>
              <a:rPr lang="en-US" altLang="en-US" b="1" u="sng" dirty="0">
                <a:solidFill>
                  <a:srgbClr val="FF0000"/>
                </a:solidFill>
              </a:rPr>
              <a:t>Secondary explosives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/>
              <a:t>– are relatively </a:t>
            </a:r>
            <a:r>
              <a:rPr lang="en-US" altLang="en-US" b="1" dirty="0">
                <a:solidFill>
                  <a:srgbClr val="FF0000"/>
                </a:solidFill>
              </a:rPr>
              <a:t>insensitive</a:t>
            </a:r>
            <a:r>
              <a:rPr lang="en-US" altLang="en-US" b="1" dirty="0"/>
              <a:t> to heat, shock, or friction, and will normally </a:t>
            </a:r>
            <a:r>
              <a:rPr lang="en-US" altLang="en-US" b="1" dirty="0">
                <a:solidFill>
                  <a:srgbClr val="FF0000"/>
                </a:solidFill>
              </a:rPr>
              <a:t>burn</a:t>
            </a:r>
            <a:r>
              <a:rPr lang="en-US" altLang="en-US" b="1" dirty="0"/>
              <a:t> rather than detonate if they are ignited in small quantities in the </a:t>
            </a:r>
            <a:r>
              <a:rPr lang="en-US" altLang="en-US" b="1" dirty="0">
                <a:solidFill>
                  <a:srgbClr val="FF0000"/>
                </a:solidFill>
              </a:rPr>
              <a:t>open air</a:t>
            </a:r>
            <a:r>
              <a:rPr lang="en-US" altLang="en-US" b="1" dirty="0"/>
              <a:t>. </a:t>
            </a:r>
            <a:r>
              <a:rPr lang="en-US" altLang="en-US" b="1" dirty="0">
                <a:hlinkClick r:id="rId3"/>
              </a:rPr>
              <a:t>C-4 Burn</a:t>
            </a:r>
            <a:endParaRPr lang="en-US" altLang="en-US" b="1" dirty="0"/>
          </a:p>
          <a:p>
            <a:pPr eaLnBrk="1" hangingPunct="1"/>
            <a:r>
              <a:rPr lang="en-US" altLang="en-US" b="1" dirty="0"/>
              <a:t>Includes dynamite,</a:t>
            </a:r>
            <a:r>
              <a:rPr lang="en-US" altLang="en-US" b="1" dirty="0">
                <a:solidFill>
                  <a:srgbClr val="FF0000"/>
                </a:solidFill>
              </a:rPr>
              <a:t> TNT </a:t>
            </a:r>
            <a:r>
              <a:rPr lang="en-US" altLang="en-US" b="1" dirty="0"/>
              <a:t>(trinitrotoluene), </a:t>
            </a:r>
            <a:r>
              <a:rPr lang="en-US" altLang="en-US" b="1" dirty="0">
                <a:solidFill>
                  <a:srgbClr val="FF0000"/>
                </a:solidFill>
              </a:rPr>
              <a:t>PETN</a:t>
            </a:r>
            <a:r>
              <a:rPr lang="en-US" altLang="en-US" b="1" dirty="0"/>
              <a:t> (pentaerythritol tetranitrate), </a:t>
            </a:r>
            <a:r>
              <a:rPr lang="en-US" altLang="en-US" b="1" dirty="0">
                <a:solidFill>
                  <a:srgbClr val="FF0000"/>
                </a:solidFill>
              </a:rPr>
              <a:t>RDX</a:t>
            </a:r>
            <a:r>
              <a:rPr lang="en-US" altLang="en-US" b="1" dirty="0"/>
              <a:t> (cyclotrimethylenetrinitramine) </a:t>
            </a:r>
            <a:endParaRPr lang="en-US" altLang="en-US" b="1" u="sng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RespondQuestionMaster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RespondGraphMaster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424</Words>
  <Application>Microsoft Office PowerPoint</Application>
  <PresentationFormat>On-screen Show (4:3)</PresentationFormat>
  <Paragraphs>35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Bookman Old Style</vt:lpstr>
      <vt:lpstr>Chiller</vt:lpstr>
      <vt:lpstr>Times New Roman</vt:lpstr>
      <vt:lpstr>Default Design</vt:lpstr>
      <vt:lpstr>iRespondQuestionMaster</vt:lpstr>
      <vt:lpstr>iRespondGraphMaster</vt:lpstr>
      <vt:lpstr>Explosives</vt:lpstr>
      <vt:lpstr>  Types of Explosives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VI. Collection &amp; Analysis of Explosives</vt:lpstr>
      <vt:lpstr>PowerPoint Presentation</vt:lpstr>
    </vt:vector>
  </TitlesOfParts>
  <Company>Cobb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Student</dc:creator>
  <cp:lastModifiedBy>Kara Harris</cp:lastModifiedBy>
  <cp:revision>130</cp:revision>
  <cp:lastPrinted>2018-11-15T12:44:37Z</cp:lastPrinted>
  <dcterms:created xsi:type="dcterms:W3CDTF">2003-12-08T01:16:42Z</dcterms:created>
  <dcterms:modified xsi:type="dcterms:W3CDTF">2019-12-09T14:53:52Z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owTimer">
    <vt:bool>true</vt:bool>
  </property>
  <property fmtid="{D5CDD505-2E9C-101B-9397-08002B2CF9AE}" pid="3" name="ShowPercent">
    <vt:bool>true</vt:bool>
  </property>
</Properties>
</file>