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Glass Evidence Part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87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43DC9A-9668-B840-B425-5C22E70E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 &amp; preservation of glass evidence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4E992F2-E2E6-D640-96EE-BB6555694D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Collect all glass found at crime scene</a:t>
            </a:r>
          </a:p>
          <a:p>
            <a:pPr lvl="1"/>
            <a:r>
              <a:rPr lang="en-US" dirty="0"/>
              <a:t>Packaged in solid containers to avoid breakage, indicate interior &amp; </a:t>
            </a:r>
            <a:r>
              <a:rPr lang="en-US"/>
              <a:t>exterior sides</a:t>
            </a:r>
            <a:endParaRPr lang="en-US" dirty="0"/>
          </a:p>
          <a:p>
            <a:pPr lvl="1"/>
            <a:r>
              <a:rPr lang="en-US" dirty="0"/>
              <a:t>Check suspect’s clothes for fragments, wrap in paper bindles</a:t>
            </a:r>
          </a:p>
          <a:p>
            <a:r>
              <a:rPr lang="en-US" dirty="0"/>
              <a:t>Submit all glass evidence found in the possession of the </a:t>
            </a:r>
            <a:r>
              <a:rPr lang="en-US" dirty="0" err="1"/>
              <a:t>supect</a:t>
            </a:r>
            <a:r>
              <a:rPr lang="en-US" dirty="0"/>
              <a:t> along with a sample of broken glass fr0k crime scene</a:t>
            </a:r>
          </a:p>
          <a:p>
            <a:pPr lvl="1"/>
            <a:r>
              <a:rPr lang="en-US" dirty="0"/>
              <a:t>Standard/reference sample – should be taken from any remaining glass in window or door frame, as close as possible to the point of breakage</a:t>
            </a:r>
          </a:p>
        </p:txBody>
      </p:sp>
    </p:spTree>
    <p:extLst>
      <p:ext uri="{BB962C8B-B14F-4D97-AF65-F5344CB8AC3E}">
        <p14:creationId xmlns:p14="http://schemas.microsoft.com/office/powerpoint/2010/main" val="4178917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007428-5F54-EF4E-9F23-C59D51E3D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glass fragments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3455FA-77FE-974A-8F4E-FE49B2399DB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Glass is class evidence unless it can be tied to 1 source.</a:t>
            </a:r>
          </a:p>
          <a:p>
            <a:r>
              <a:rPr lang="en-US" dirty="0"/>
              <a:t>Can happen only when the suspect &amp; crime scene glass </a:t>
            </a:r>
            <a:r>
              <a:rPr lang="en-US" dirty="0" err="1"/>
              <a:t>fragmemts</a:t>
            </a:r>
            <a:r>
              <a:rPr lang="en-US" dirty="0"/>
              <a:t> are assembled &amp; fitted together like a puzzle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B78B9D5-E9FA-964E-9BE0-2DACD38E3C1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72200" y="1943100"/>
            <a:ext cx="5764702" cy="38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62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1F4EB3-5274-714C-8E31-0DB02C4A6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glass fragments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D1A297-FE39-ED48-A900-C8B73E8D15A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Most glass evidence is too fragmentary or too small to put the pieces together.</a:t>
            </a:r>
          </a:p>
          <a:p>
            <a:r>
              <a:rPr lang="en-US" dirty="0"/>
              <a:t>Look to physical properties of the glass to characterize &amp; identify it:</a:t>
            </a:r>
          </a:p>
          <a:p>
            <a:pPr lvl="1"/>
            <a:r>
              <a:rPr lang="en-US" dirty="0"/>
              <a:t>Density</a:t>
            </a:r>
          </a:p>
          <a:p>
            <a:pPr lvl="1"/>
            <a:r>
              <a:rPr lang="en-US" dirty="0"/>
              <a:t>Refractive index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These are class characteristics, not individual characteristics.</a:t>
            </a:r>
          </a:p>
        </p:txBody>
      </p:sp>
    </p:spTree>
    <p:extLst>
      <p:ext uri="{BB962C8B-B14F-4D97-AF65-F5344CB8AC3E}">
        <p14:creationId xmlns:p14="http://schemas.microsoft.com/office/powerpoint/2010/main" val="2550359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828349-81F9-5149-ACC6-FE54BE3A1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&amp; comparing density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762148C-C2D8-7349-9021-48D9CB49C76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Density = mass/volume</a:t>
            </a:r>
          </a:p>
          <a:p>
            <a:endParaRPr lang="en-US" dirty="0"/>
          </a:p>
          <a:p>
            <a:r>
              <a:rPr lang="en-US" dirty="0"/>
              <a:t>Glass does not usually have a completely homogeneous density throughout – do its density will be a range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AB2D2F08-385D-C142-8402-C243E2430BB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B894745-EDF7-6A46-9BD8-062488833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413126"/>
            <a:ext cx="5105400" cy="33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41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7DECC8-CC39-3447-9F23-DA9C86176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- Flotation method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FD0C59F-3527-6C4A-BD72-4BBA900B2F4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85286" y="1753799"/>
            <a:ext cx="3664576" cy="469065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4BCBA4-5E83-3945-87A5-196F9F57A53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Flotation method to determine density.</a:t>
            </a:r>
          </a:p>
          <a:p>
            <a:pPr lvl="1"/>
            <a:r>
              <a:rPr lang="en-US" dirty="0"/>
              <a:t>A standard/reference sample glass particle is immersed in a liquid (bromoform &amp; bromobenzene)</a:t>
            </a:r>
          </a:p>
          <a:p>
            <a:pPr lvl="1"/>
            <a:r>
              <a:rPr lang="en-US" dirty="0"/>
              <a:t>The density of the liquid is adjusted so that the glass particle will remain suspended in the middle of the liquid.</a:t>
            </a:r>
          </a:p>
          <a:p>
            <a:pPr lvl="1"/>
            <a:r>
              <a:rPr lang="en-US" dirty="0"/>
              <a:t>Then the glass and the liquid have the same density</a:t>
            </a:r>
          </a:p>
          <a:p>
            <a:pPr lvl="1"/>
            <a:r>
              <a:rPr lang="en-US" dirty="0"/>
              <a:t>Now other glass chips are tested in the liquid to see if they sink, float to the top or remain suspended.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781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FC3BC2-89C0-1B45-9872-D670390E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Refractive index - refraction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70A95E-2B44-E44E-807C-1AAAD7196FC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BFD74E-4B06-3A44-BEBD-C880EE0ACFB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The bending of light as it moves from 1 substance to another</a:t>
            </a:r>
          </a:p>
          <a:p>
            <a:r>
              <a:rPr lang="en-US" dirty="0"/>
              <a:t>Can make it seem like an object is lying at a higher point than it really 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8BB208-B675-9F4F-95B9-D9E590EE2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13" y="1914525"/>
            <a:ext cx="4411663" cy="2481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08F918-9741-4540-9317-01C775766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244" y="3871362"/>
            <a:ext cx="2358063" cy="2735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726822-4728-134F-87C6-E1E0827BD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10" y="4628591"/>
            <a:ext cx="3222734" cy="212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62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3FAF36-D021-9549-B09B-A33CF13B9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Refractive index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8D911DD-BA36-A444-A766-9C668546F56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8270" y="2214694"/>
            <a:ext cx="5661531" cy="36577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79B2F1-5D34-F441-9D31-589541EDABB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Ratio of the speed of light in a vacuum to its speed in a given medium (glass)</a:t>
            </a:r>
          </a:p>
          <a:p>
            <a:endParaRPr lang="en-US" dirty="0"/>
          </a:p>
          <a:p>
            <a:r>
              <a:rPr lang="en-US" dirty="0"/>
              <a:t>RI = </a:t>
            </a:r>
            <a:r>
              <a:rPr lang="en-US" u="sng" dirty="0"/>
              <a:t>speed of light in vacuum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speed of light in medium</a:t>
            </a:r>
          </a:p>
        </p:txBody>
      </p:sp>
    </p:spTree>
    <p:extLst>
      <p:ext uri="{BB962C8B-B14F-4D97-AF65-F5344CB8AC3E}">
        <p14:creationId xmlns:p14="http://schemas.microsoft.com/office/powerpoint/2010/main" val="2838607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882AC4-A895-6D4B-863E-6F0D9613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Determining &amp; comparing refractive index – immersion method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73F2EE5-38EC-8344-9A93-6C72BB8CDBB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53882" y="2366963"/>
            <a:ext cx="4826435" cy="342423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905001-2269-974C-9579-9581DBC8EA9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Glass particles are immersed in a liquid whose refractive index is known.</a:t>
            </a:r>
          </a:p>
          <a:p>
            <a:endParaRPr lang="en-US" dirty="0"/>
          </a:p>
          <a:p>
            <a:r>
              <a:rPr lang="en-US" dirty="0"/>
              <a:t>If the glass &amp; the liquid have the same refractive index, the glass seems to disappear.</a:t>
            </a:r>
          </a:p>
        </p:txBody>
      </p:sp>
    </p:spTree>
    <p:extLst>
      <p:ext uri="{BB962C8B-B14F-4D97-AF65-F5344CB8AC3E}">
        <p14:creationId xmlns:p14="http://schemas.microsoft.com/office/powerpoint/2010/main" val="582391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7E60FA-AEA6-A04D-BE1D-835C7D7B5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Determining &amp; comparing refractive index – immersion method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7CCF979-A88F-6343-9E7D-28C79456388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93986" y="2382533"/>
            <a:ext cx="5602014" cy="372314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58E0F7-4F39-7A4E-A599-7AAC6AF6757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If the glass &amp; the liquid do not have the same refractive index – </a:t>
            </a:r>
            <a:r>
              <a:rPr lang="en-US" b="1" dirty="0" err="1"/>
              <a:t>becke</a:t>
            </a:r>
            <a:r>
              <a:rPr lang="en-US" b="1" dirty="0"/>
              <a:t> lines </a:t>
            </a:r>
            <a:r>
              <a:rPr lang="en-US" dirty="0"/>
              <a:t>will appear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07554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</TotalTime>
  <Words>401</Words>
  <Application>Microsoft Office PowerPoint</Application>
  <PresentationFormat>Widescreen</PresentationFormat>
  <Paragraphs>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Tw Cen MT</vt:lpstr>
      <vt:lpstr>Droplet</vt:lpstr>
      <vt:lpstr>Glass Evidence Part 2</vt:lpstr>
      <vt:lpstr>Comparing glass fragments</vt:lpstr>
      <vt:lpstr>Comparing glass fragments</vt:lpstr>
      <vt:lpstr>Measuring &amp; comparing density</vt:lpstr>
      <vt:lpstr>Density - Flotation method</vt:lpstr>
      <vt:lpstr>Refractive index - refraction</vt:lpstr>
      <vt:lpstr>Refractive index</vt:lpstr>
      <vt:lpstr>Determining &amp; comparing refractive index – immersion method</vt:lpstr>
      <vt:lpstr>Determining &amp; comparing refractive index – immersion method</vt:lpstr>
      <vt:lpstr>Collection &amp; preservation of glass evidence</vt:lpstr>
    </vt:vector>
  </TitlesOfParts>
  <Company>Cobb County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Glass Evidence Part 2</dc:title>
  <dc:creator>Kara Harris</dc:creator>
  <cp:lastModifiedBy>Kara Harris</cp:lastModifiedBy>
  <cp:revision>1</cp:revision>
  <dcterms:created xsi:type="dcterms:W3CDTF">2019-03-04T17:43:48Z</dcterms:created>
  <dcterms:modified xsi:type="dcterms:W3CDTF">2019-03-04T17:46:27Z</dcterms:modified>
</cp:coreProperties>
</file>