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7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103" d="100"/>
          <a:sy n="103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5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0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2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9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2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58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8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08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0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4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2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9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8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2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5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0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84E4-8909-46B2-9A90-22064ED89A6B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DCBE-7CAC-4D07-8A80-4818D4C0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86" y="838199"/>
            <a:ext cx="7696200" cy="27096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Hair and Fiber Evidence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Unit 2A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4038600" cy="27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199"/>
            <a:ext cx="3893279" cy="27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4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Phases of Hair Growth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head hair grows in three developmental stages, and the shape and size of the hair root is determined by the hair’s current growth phase.</a:t>
            </a:r>
          </a:p>
          <a:p>
            <a:r>
              <a:rPr lang="en-US" u="sng" dirty="0" err="1" smtClean="0"/>
              <a:t>Anagen</a:t>
            </a:r>
            <a:r>
              <a:rPr lang="en-US" u="sng" dirty="0" smtClean="0"/>
              <a:t> phase</a:t>
            </a:r>
            <a:r>
              <a:rPr lang="en-US" dirty="0" smtClean="0"/>
              <a:t> – the initial growth phase during which the hair follicle actively produces hair.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999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1143000"/>
            <a:ext cx="4572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u="sng" dirty="0" err="1" smtClean="0">
                <a:latin typeface="Franklin Gothic Book" panose="020B0503020102020204" pitchFamily="34" charset="0"/>
              </a:rPr>
              <a:t>Catagen</a:t>
            </a:r>
            <a:r>
              <a:rPr lang="en-US" u="sng" dirty="0" smtClean="0">
                <a:latin typeface="Franklin Gothic Book" panose="020B0503020102020204" pitchFamily="34" charset="0"/>
              </a:rPr>
              <a:t> phase</a:t>
            </a:r>
            <a:r>
              <a:rPr lang="en-US" dirty="0" smtClean="0">
                <a:latin typeface="Franklin Gothic Book" panose="020B0503020102020204" pitchFamily="34" charset="0"/>
              </a:rPr>
              <a:t> – a transition stage between the </a:t>
            </a:r>
            <a:r>
              <a:rPr lang="en-US" dirty="0" err="1" smtClean="0">
                <a:latin typeface="Franklin Gothic Book" panose="020B0503020102020204" pitchFamily="34" charset="0"/>
              </a:rPr>
              <a:t>anagen</a:t>
            </a:r>
            <a:r>
              <a:rPr lang="en-US" dirty="0" smtClean="0">
                <a:latin typeface="Franklin Gothic Book" panose="020B0503020102020204" pitchFamily="34" charset="0"/>
              </a:rPr>
              <a:t> and </a:t>
            </a:r>
            <a:r>
              <a:rPr lang="en-US" dirty="0" err="1" smtClean="0">
                <a:latin typeface="Franklin Gothic Book" panose="020B0503020102020204" pitchFamily="34" charset="0"/>
              </a:rPr>
              <a:t>telogen</a:t>
            </a:r>
            <a:r>
              <a:rPr lang="en-US" dirty="0" smtClean="0">
                <a:latin typeface="Franklin Gothic Book" panose="020B0503020102020204" pitchFamily="34" charset="0"/>
              </a:rPr>
              <a:t> phases of hair growth.</a:t>
            </a:r>
          </a:p>
          <a:p>
            <a:r>
              <a:rPr lang="en-US" u="sng" dirty="0" err="1" smtClean="0">
                <a:latin typeface="Franklin Gothic Book" panose="020B0503020102020204" pitchFamily="34" charset="0"/>
              </a:rPr>
              <a:t>Telogen</a:t>
            </a:r>
            <a:r>
              <a:rPr lang="en-US" u="sng" dirty="0" smtClean="0">
                <a:latin typeface="Franklin Gothic Book" panose="020B0503020102020204" pitchFamily="34" charset="0"/>
              </a:rPr>
              <a:t> phase </a:t>
            </a:r>
            <a:r>
              <a:rPr lang="en-US" dirty="0" smtClean="0">
                <a:latin typeface="Franklin Gothic Book" panose="020B0503020102020204" pitchFamily="34" charset="0"/>
              </a:rPr>
              <a:t>– the final growth phase in which hair naturally falls out of the skin.</a:t>
            </a:r>
            <a:endParaRPr lang="en-US" u="sng" dirty="0">
              <a:latin typeface="Franklin Gothic Book" panose="020B05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2" y="3015343"/>
            <a:ext cx="5823857" cy="32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1066800"/>
            <a:ext cx="838200" cy="3508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u="sng" dirty="0" smtClean="0">
                <a:latin typeface="Franklin Gothic Book" panose="020B0503020102020204" pitchFamily="34" charset="0"/>
              </a:rPr>
              <a:t>Follicular tag</a:t>
            </a:r>
            <a:r>
              <a:rPr lang="en-US" dirty="0" smtClean="0">
                <a:latin typeface="Franklin Gothic Book" panose="020B0503020102020204" pitchFamily="34" charset="0"/>
              </a:rPr>
              <a:t> – a translucent piece of tissue surrounding the hair’s shaft near the root that contains the richest source of DNA associated with hair.</a:t>
            </a:r>
          </a:p>
          <a:p>
            <a:endParaRPr lang="en-US" u="sng" dirty="0">
              <a:latin typeface="Franklin Gothic Book" panose="020B0503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04198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Factors in Comparison of Hair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hair on a person is the same!</a:t>
            </a:r>
          </a:p>
          <a:p>
            <a:r>
              <a:rPr lang="en-US" dirty="0" smtClean="0"/>
              <a:t>Primary comparison features are color, length, and diameter.</a:t>
            </a:r>
          </a:p>
          <a:p>
            <a:r>
              <a:rPr lang="en-US" dirty="0" smtClean="0"/>
              <a:t>Other features include medulla pattern as well as pigment granule color and distribution.</a:t>
            </a:r>
          </a:p>
          <a:p>
            <a:r>
              <a:rPr lang="en-US" dirty="0" smtClean="0"/>
              <a:t>Hair that has been dyed or bleached can often be identified through microscopic examination.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DNA in Hair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While we learn more about DNA in a later chapter, it can be part of hair evidence.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If a hair contains a root (follicular tag) it has been pulled out from the scalp and therefore may contain nuclear DNA.</a:t>
            </a:r>
          </a:p>
          <a:p>
            <a:r>
              <a:rPr lang="en-US" u="sng" dirty="0" smtClean="0">
                <a:latin typeface="Franklin Gothic Book" panose="020B0503020102020204" pitchFamily="34" charset="0"/>
              </a:rPr>
              <a:t>Nuclear DNA</a:t>
            </a:r>
            <a:r>
              <a:rPr lang="en-US" dirty="0" smtClean="0">
                <a:latin typeface="Franklin Gothic Book" panose="020B0503020102020204" pitchFamily="34" charset="0"/>
              </a:rPr>
              <a:t> – DNA that is present in the nucleus of a cell and that is inherited from both parents.</a:t>
            </a:r>
            <a:endParaRPr lang="en-US" u="sng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0" y="1066800"/>
            <a:ext cx="304800" cy="3508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If the hair does not contain a root, it will not have nuclear DNA. It does however have mitochondrial DNA.</a:t>
            </a:r>
          </a:p>
          <a:p>
            <a:r>
              <a:rPr lang="en-US" u="sng" dirty="0" smtClean="0">
                <a:latin typeface="Franklin Gothic Book" panose="020B0503020102020204" pitchFamily="34" charset="0"/>
              </a:rPr>
              <a:t>Mitochondrial DNA </a:t>
            </a:r>
            <a:r>
              <a:rPr lang="en-US" dirty="0" smtClean="0">
                <a:latin typeface="Franklin Gothic Book" panose="020B0503020102020204" pitchFamily="34" charset="0"/>
              </a:rPr>
              <a:t> - DNA present in small structures (mitochondria) outside the nucleus of a cell. 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Mitochondrial DNA is inherited from the mother. </a:t>
            </a: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When collecting standard/reference samples, 50 full length head hairs and 24 full length pubic hairs are taken.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Forensic Examination of Fibers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9788"/>
            <a:ext cx="6248400" cy="466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in the first 24 hours. After that it is estimated that 95% of all fibers are lost.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pic>
        <p:nvPicPr>
          <p:cNvPr id="1028" name="Picture 4" descr="Image result for blowing w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3076575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3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Types of Fibers - Natural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Natural fibers</a:t>
            </a:r>
            <a:r>
              <a:rPr lang="en-US" dirty="0" smtClean="0"/>
              <a:t> – fibers derived entirely from animal or plant sources.</a:t>
            </a:r>
          </a:p>
          <a:p>
            <a:r>
              <a:rPr lang="en-US" dirty="0" smtClean="0"/>
              <a:t>Includes 1. Animal hairs – wool, mohair,            </a:t>
            </a:r>
          </a:p>
          <a:p>
            <a:pPr marL="0" indent="0">
              <a:buNone/>
            </a:pPr>
            <a:r>
              <a:rPr lang="en-US" dirty="0" smtClean="0"/>
              <a:t>                        cashmere, furs, and silk</a:t>
            </a:r>
          </a:p>
          <a:p>
            <a:pPr marL="0" indent="0">
              <a:buNone/>
            </a:pPr>
            <a:r>
              <a:rPr lang="en-US" dirty="0" smtClean="0"/>
              <a:t>                   2. Plant fibers – cotton, coir, hemp,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jute, sisal, and flax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3. Mineral fibers – asbestos, fiberglass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Types of Fibers - Synthetic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AKA </a:t>
            </a:r>
            <a:r>
              <a:rPr lang="en-US" u="sng" dirty="0" smtClean="0">
                <a:latin typeface="Franklin Gothic Book" panose="020B0503020102020204" pitchFamily="34" charset="0"/>
              </a:rPr>
              <a:t>Manufactured fibers </a:t>
            </a:r>
            <a:r>
              <a:rPr lang="en-US" dirty="0" smtClean="0">
                <a:latin typeface="Franklin Gothic Book" panose="020B0503020102020204" pitchFamily="34" charset="0"/>
              </a:rPr>
              <a:t>– fibers derived from either natural or synthetic polymers.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Includes materials such as acetate, acrylic, melamine, nylon, polyester, rayon, and spandex.</a:t>
            </a:r>
            <a:endParaRPr lang="en-US" sz="3600" dirty="0" smtClean="0">
              <a:latin typeface="Franklin Gothic Book" panose="020B0503020102020204" pitchFamily="34" charset="0"/>
            </a:endParaRPr>
          </a:p>
          <a:p>
            <a:endParaRPr lang="en-US" sz="3600" dirty="0">
              <a:latin typeface="Franklin Gothic Book" panose="020B0503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295034" cy="17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5218113" cy="239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5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Forensic Examination of Hair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91" y="1613562"/>
            <a:ext cx="2780017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Fiber Identification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Microscopic Examination</a:t>
            </a:r>
          </a:p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   -  Color and diameter match are critical.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Analytic Techniques Used in Fiber Examination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Chemical Composition – there are </a:t>
            </a:r>
            <a:r>
              <a:rPr lang="en-US" b="1" dirty="0" smtClean="0">
                <a:latin typeface="Franklin Gothic Book" panose="020B0503020102020204" pitchFamily="34" charset="0"/>
              </a:rPr>
              <a:t>numerous</a:t>
            </a:r>
            <a:r>
              <a:rPr lang="en-US" dirty="0" smtClean="0">
                <a:latin typeface="Franklin Gothic Book" panose="020B0503020102020204" pitchFamily="34" charset="0"/>
              </a:rPr>
              <a:t> chemical tests that can be performed but they are all destructive.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Birefringence (refractive differences) – polarized white light is used and is nondestructive.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Infrared Absorption – fibers absorb light and vibrate at specific frequencies. (nondestructive)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0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Collection and Preservation of Fiber Evidence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Relevant articles of clothing should be packaged carefully in paper bags.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Care must be taken to keep articles from touching other articles.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Loose fibers should be collected and packaged in paper bindles.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362200" cy="1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8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have hair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regulate body temperature, decrease friction, and protect against </a:t>
            </a:r>
            <a:r>
              <a:rPr lang="en-US" altLang="en-US" dirty="0" smtClean="0"/>
              <a:t>sunlight.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63635"/>
            <a:ext cx="21336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6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Morphology of Hair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8687"/>
          </a:xfrm>
        </p:spPr>
        <p:txBody>
          <a:bodyPr/>
          <a:lstStyle/>
          <a:p>
            <a:r>
              <a:rPr lang="en-US" dirty="0" smtClean="0"/>
              <a:t>Hair is an appendage of the skin that grows out of an organ known as the </a:t>
            </a:r>
            <a:r>
              <a:rPr lang="en-US" i="1" dirty="0" smtClean="0"/>
              <a:t>hair follicle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Hair is composed of three layers – the </a:t>
            </a:r>
            <a:r>
              <a:rPr lang="en-US" i="1" dirty="0" smtClean="0">
                <a:solidFill>
                  <a:srgbClr val="00B0F0"/>
                </a:solidFill>
              </a:rPr>
              <a:t>cuticle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B0F0"/>
                </a:solidFill>
              </a:rPr>
              <a:t>cortex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B0F0"/>
                </a:solidFill>
              </a:rPr>
              <a:t>medulla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u="sng" dirty="0" smtClean="0"/>
              <a:t>Cuticle</a:t>
            </a:r>
            <a:r>
              <a:rPr lang="en-US" dirty="0" smtClean="0"/>
              <a:t> – the scale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structure covering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exterior of the hair.</a:t>
            </a:r>
          </a:p>
          <a:p>
            <a:endParaRPr lang="en-US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14222"/>
            <a:ext cx="3429000" cy="27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8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96" y="1219200"/>
            <a:ext cx="3276600" cy="463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838200"/>
            <a:ext cx="2209800" cy="57943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Imbricate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Spinous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Coronel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5" y="533763"/>
            <a:ext cx="4343400" cy="282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88444"/>
            <a:ext cx="3654995" cy="27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90600" y="3388444"/>
            <a:ext cx="0" cy="8787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5257800"/>
            <a:ext cx="83820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0" y="990600"/>
            <a:ext cx="304800" cy="427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smtClean="0">
                <a:latin typeface="Franklin Gothic Book" panose="020B0503020102020204" pitchFamily="34" charset="0"/>
              </a:rPr>
              <a:t>Cortex</a:t>
            </a:r>
            <a:r>
              <a:rPr lang="en-US" dirty="0" smtClean="0">
                <a:latin typeface="Franklin Gothic Book" panose="020B0503020102020204" pitchFamily="34" charset="0"/>
              </a:rPr>
              <a:t> – the main body of the hair shaft.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The cortex contains the pigment granules that give hair its color.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09838"/>
            <a:ext cx="3833813" cy="28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5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914400"/>
            <a:ext cx="533400" cy="503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smtClean="0">
                <a:latin typeface="Franklin Gothic Book" panose="020B0503020102020204" pitchFamily="34" charset="0"/>
              </a:rPr>
              <a:t>Medulla</a:t>
            </a:r>
            <a:r>
              <a:rPr lang="en-US" dirty="0" smtClean="0">
                <a:latin typeface="Franklin Gothic Book" panose="020B0503020102020204" pitchFamily="34" charset="0"/>
              </a:rPr>
              <a:t> – a cellular column running through the center of the hair.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Human medulla patterns include</a:t>
            </a:r>
          </a:p>
          <a:p>
            <a:pPr marL="0" indent="0"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                                             as well as solid and</a:t>
            </a:r>
          </a:p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                                             none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Animal medulla patterns include: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5638800" cy="24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8" y="2286000"/>
            <a:ext cx="3886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0" y="838200"/>
            <a:ext cx="304800" cy="579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19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648200" cy="33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58" y="558155"/>
            <a:ext cx="2795588" cy="36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83" y="4404404"/>
            <a:ext cx="2443163" cy="183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5898458" cy="186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3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Medullary Index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Medullary index</a:t>
            </a:r>
            <a:r>
              <a:rPr lang="en-US" dirty="0" smtClean="0"/>
              <a:t> is the ratio of the diameter of the medulla to the diameter of the hair shaft.</a:t>
            </a:r>
          </a:p>
          <a:p>
            <a:r>
              <a:rPr lang="en-US" dirty="0" smtClean="0"/>
              <a:t>For humans, the index is generally less than one-third; for most other animals, the index is one-half </a:t>
            </a:r>
            <a:r>
              <a:rPr lang="en-US" smtClean="0"/>
              <a:t>or greater.</a:t>
            </a:r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4223657" cy="18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714</Words>
  <Application>Microsoft Office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Office Theme</vt:lpstr>
      <vt:lpstr>iRespondQuestionMaster</vt:lpstr>
      <vt:lpstr>iRespondGraphMaster</vt:lpstr>
      <vt:lpstr>PowerPoint Presentation</vt:lpstr>
      <vt:lpstr>Forensic Examination of Hair</vt:lpstr>
      <vt:lpstr>Humans have hair to…</vt:lpstr>
      <vt:lpstr>Morphology of Hair</vt:lpstr>
      <vt:lpstr>PowerPoint Presentation</vt:lpstr>
      <vt:lpstr>PowerPoint Presentation</vt:lpstr>
      <vt:lpstr>PowerPoint Presentation</vt:lpstr>
      <vt:lpstr>PowerPoint Presentation</vt:lpstr>
      <vt:lpstr>Medullary Index</vt:lpstr>
      <vt:lpstr>Phases of Hair Growth</vt:lpstr>
      <vt:lpstr>PowerPoint Presentation</vt:lpstr>
      <vt:lpstr>PowerPoint Presentation</vt:lpstr>
      <vt:lpstr>Factors in Comparison of Hair</vt:lpstr>
      <vt:lpstr>DNA in Hair</vt:lpstr>
      <vt:lpstr>PowerPoint Presentation</vt:lpstr>
      <vt:lpstr>Forensic Examination of Fibers</vt:lpstr>
      <vt:lpstr>Fiber Evidence Collection</vt:lpstr>
      <vt:lpstr>Types of Fibers - Natural</vt:lpstr>
      <vt:lpstr>Types of Fibers - Synthetic</vt:lpstr>
      <vt:lpstr>Fiber Identification</vt:lpstr>
      <vt:lpstr>Analytic Techniques Used in Fiber Examination</vt:lpstr>
      <vt:lpstr>Collection and Preservation of Fiber Evidence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Mccoy</dc:creator>
  <cp:lastModifiedBy>Susan Mccoy</cp:lastModifiedBy>
  <cp:revision>18</cp:revision>
  <dcterms:created xsi:type="dcterms:W3CDTF">2014-06-11T22:21:54Z</dcterms:created>
  <dcterms:modified xsi:type="dcterms:W3CDTF">2016-01-13T19:10:21Z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