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7" r:id="rId2"/>
    <p:sldMasterId id="2147483750" r:id="rId3"/>
  </p:sldMasterIdLst>
  <p:sldIdLst>
    <p:sldId id="257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B05C-4124-44D4-B6F6-5382CDBD8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5606F-6719-4AA8-9AD1-C5A69B1B5C57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82C-9467-4DC1-BE86-58464033B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2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4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5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36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37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38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Electrons and Light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Valence electrons</a:t>
            </a:r>
          </a:p>
          <a:p>
            <a:pPr eaLnBrk="1" hangingPunct="1"/>
            <a:r>
              <a:rPr lang="en-US" smtClean="0"/>
              <a:t>Electromagnetic Spectrum</a:t>
            </a:r>
          </a:p>
          <a:p>
            <a:pPr eaLnBrk="1" hangingPunct="1"/>
            <a:r>
              <a:rPr lang="en-US" smtClean="0"/>
              <a:t>Light characteristics</a:t>
            </a:r>
          </a:p>
          <a:p>
            <a:pPr eaLnBrk="1" hangingPunct="1"/>
            <a:r>
              <a:rPr lang="en-US" smtClean="0"/>
              <a:t>Electrons and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phot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m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Lab: Flame Test Procedure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Light Bunsen burner.</a:t>
            </a:r>
          </a:p>
          <a:p>
            <a:pPr lvl="0"/>
            <a:r>
              <a:rPr lang="en-US" dirty="0" smtClean="0"/>
              <a:t>Take a soaked wooden splint from the bottle. (note </a:t>
            </a:r>
            <a:r>
              <a:rPr lang="en-US" smtClean="0"/>
              <a:t>the 1</a:t>
            </a:r>
            <a:r>
              <a:rPr lang="en-US" baseline="30000" smtClean="0"/>
              <a:t>st</a:t>
            </a:r>
            <a:r>
              <a:rPr lang="en-US" smtClean="0"/>
              <a:t> element </a:t>
            </a:r>
            <a:r>
              <a:rPr lang="en-US" dirty="0" smtClean="0"/>
              <a:t>in the solution.)</a:t>
            </a:r>
          </a:p>
          <a:p>
            <a:pPr lvl="0"/>
            <a:r>
              <a:rPr lang="en-US" dirty="0" smtClean="0"/>
              <a:t>Hold splint in flame. Observe flame color and record.</a:t>
            </a:r>
          </a:p>
          <a:p>
            <a:pPr lvl="0"/>
            <a:r>
              <a:rPr lang="en-US" dirty="0" smtClean="0"/>
              <a:t>Rinse splint in water.</a:t>
            </a:r>
          </a:p>
          <a:p>
            <a:pPr lvl="0"/>
            <a:r>
              <a:rPr lang="en-US" dirty="0" smtClean="0"/>
              <a:t>Dispose of all used splints in trash. Turn off Bunsen burner.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Valence e</a:t>
            </a:r>
            <a:r>
              <a:rPr lang="en-US" baseline="30000" smtClean="0"/>
              <a:t>-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Fe – 1s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2s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2p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3s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4s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	{2 valence 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}</a:t>
            </a:r>
            <a:endParaRPr lang="en-US" sz="2800" baseline="30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Rb</a:t>
            </a:r>
            <a:r>
              <a:rPr lang="en-US" sz="2800" dirty="0" smtClean="0"/>
              <a:t> – </a:t>
            </a:r>
            <a:r>
              <a:rPr lang="en-US" sz="2800" dirty="0" smtClean="0"/>
              <a:t>1s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2s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2p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3s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4s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10 </a:t>
            </a:r>
            <a:r>
              <a:rPr lang="en-US" sz="2800" dirty="0" smtClean="0"/>
              <a:t>4p</a:t>
            </a:r>
            <a:r>
              <a:rPr lang="en-US" sz="2800" baseline="30000" dirty="0" smtClean="0"/>
              <a:t>6 </a:t>
            </a:r>
            <a:r>
              <a:rPr lang="en-US" sz="2800" dirty="0" smtClean="0"/>
              <a:t>5s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				</a:t>
            </a:r>
            <a:r>
              <a:rPr lang="en-US" sz="2800" dirty="0" smtClean="0"/>
              <a:t>				{</a:t>
            </a:r>
            <a:r>
              <a:rPr lang="en-US" sz="2800" dirty="0" smtClean="0"/>
              <a:t>1 valence 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}</a:t>
            </a:r>
            <a:endParaRPr lang="en-US" sz="2800" baseline="30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Cl – </a:t>
            </a:r>
            <a:r>
              <a:rPr lang="en-US" sz="2800" dirty="0"/>
              <a:t>1s</a:t>
            </a:r>
            <a:r>
              <a:rPr lang="en-US" sz="2800" baseline="30000" dirty="0"/>
              <a:t>2</a:t>
            </a:r>
            <a:r>
              <a:rPr lang="en-US" sz="2800" dirty="0"/>
              <a:t>2s</a:t>
            </a:r>
            <a:r>
              <a:rPr lang="en-US" sz="2800" baseline="30000" dirty="0"/>
              <a:t>2</a:t>
            </a:r>
            <a:r>
              <a:rPr lang="en-US" sz="2800" dirty="0"/>
              <a:t>2p</a:t>
            </a:r>
            <a:r>
              <a:rPr lang="en-US" sz="2800" baseline="30000" dirty="0"/>
              <a:t>6</a:t>
            </a:r>
            <a:r>
              <a:rPr lang="en-US" sz="2800" dirty="0" smtClean="0"/>
              <a:t>3s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5</a:t>
            </a:r>
            <a:r>
              <a:rPr lang="en-US" sz="2800" baseline="30000" dirty="0" smtClean="0"/>
              <a:t>		</a:t>
            </a:r>
            <a:r>
              <a:rPr lang="en-US" sz="2800" dirty="0" smtClean="0"/>
              <a:t>{</a:t>
            </a:r>
            <a:r>
              <a:rPr lang="en-US" sz="2800" dirty="0" smtClean="0"/>
              <a:t>7 valence 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are the electrons that are involved in bonding and chemical reactions!!!!!!!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Valence Electrons and  the Periodic Table</a:t>
            </a:r>
          </a:p>
        </p:txBody>
      </p:sp>
      <p:pic>
        <p:nvPicPr>
          <p:cNvPr id="64515" name="Picture 4" descr="val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9232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What do e</a:t>
            </a:r>
            <a:r>
              <a:rPr lang="en-US" sz="4000" baseline="30000" smtClean="0"/>
              <a:t>-</a:t>
            </a:r>
            <a:r>
              <a:rPr lang="en-US" sz="4000" smtClean="0"/>
              <a:t> have to do with light?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When you add energy to an element (perhaps by heating it up), the valence e</a:t>
            </a:r>
            <a:r>
              <a:rPr lang="en-US" sz="2800" baseline="30000" smtClean="0"/>
              <a:t>-</a:t>
            </a:r>
            <a:r>
              <a:rPr lang="en-US" sz="2800" smtClean="0"/>
              <a:t> get “excited”. In other words they jump up to a higher energy level or orbital.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BUT… they are unstable up there. So they release that added energy in the form of colored light!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Huh?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Spectrum</a:t>
            </a:r>
          </a:p>
        </p:txBody>
      </p:sp>
      <p:pic>
        <p:nvPicPr>
          <p:cNvPr id="66563" name="Picture 4" descr="em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 Characteristics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Light moves in wave from the light source to you eye or other detector!</a:t>
            </a:r>
          </a:p>
          <a:p>
            <a:pPr eaLnBrk="1" hangingPunct="1"/>
            <a:r>
              <a:rPr lang="en-US" sz="2800" smtClean="0"/>
              <a:t>Waves have several characteristics!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67588" name="Picture 6" descr="wav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981200"/>
            <a:ext cx="3886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 Characteristics</a:t>
            </a:r>
          </a:p>
        </p:txBody>
      </p:sp>
      <p:pic>
        <p:nvPicPr>
          <p:cNvPr id="68611" name="Picture 5" descr="wav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4958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209800" y="441960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  <a:p>
            <a:pPr>
              <a:spcBef>
                <a:spcPct val="50000"/>
              </a:spcBef>
            </a:pPr>
            <a:endParaRPr lang="el-GR" sz="2400" b="1" dirty="0"/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381000" y="46482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Speed of light = wavelength × frequency</a:t>
            </a:r>
            <a:endParaRPr lang="en-US" sz="2000" b="1" dirty="0"/>
          </a:p>
        </p:txBody>
      </p:sp>
      <p:pic>
        <p:nvPicPr>
          <p:cNvPr id="68614" name="Picture 8" descr="w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447800"/>
            <a:ext cx="360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334000"/>
            <a:ext cx="3962400" cy="147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 of light = 300,000,000 meters/ sec.</a:t>
            </a:r>
          </a:p>
          <a:p>
            <a:r>
              <a:rPr lang="en-US" dirty="0" smtClean="0"/>
              <a:t>Since the speed of light is constant, then if wavelength increases, then frequency has to decrease!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Light can also act as particles, we call them PHOTONS!!!!!!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Moving along those waves, there are little packets of energy called photons.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Photons have specific amounts of energy as determined by the frequency of the light.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Energy= Planck’s constant ×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higher the frequency of the light, the more energy the light has.</a:t>
            </a: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So how does light tie into excited electrons?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you add energy to an element, it’s valence e</a:t>
            </a:r>
            <a:r>
              <a:rPr lang="en-US" baseline="30000" smtClean="0"/>
              <a:t>-</a:t>
            </a:r>
            <a:r>
              <a:rPr lang="en-US" smtClean="0"/>
              <a:t> absorb that packet of energy &amp; become unstable. In order to return to stability (lower their energy) they “spit out” that energy in the form of a photon that has a frequency in the visible light part of the electromagnetic spectrum that we can see.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340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iRespondGraphMaster</vt:lpstr>
      <vt:lpstr>Verve</vt:lpstr>
      <vt:lpstr>iRespondQuestionMaster</vt:lpstr>
      <vt:lpstr>Electrons and Light</vt:lpstr>
      <vt:lpstr>Valence e-</vt:lpstr>
      <vt:lpstr>Valence Electrons and  the Periodic Table</vt:lpstr>
      <vt:lpstr>What do e- have to do with light?</vt:lpstr>
      <vt:lpstr>Electromagnetic Spectrum</vt:lpstr>
      <vt:lpstr>Light Characteristics</vt:lpstr>
      <vt:lpstr>Wave Characteristics</vt:lpstr>
      <vt:lpstr>Light can also act as particles, we call them PHOTONS!!!!!!</vt:lpstr>
      <vt:lpstr>So how does light tie into excited electrons?</vt:lpstr>
      <vt:lpstr>PowerPoint Presentation</vt:lpstr>
      <vt:lpstr>PowerPoint Presentation</vt:lpstr>
      <vt:lpstr>Lab: Flame Test Procedure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Kara Harris</cp:lastModifiedBy>
  <cp:revision>14</cp:revision>
  <dcterms:created xsi:type="dcterms:W3CDTF">2010-09-29T19:18:19Z</dcterms:created>
  <dcterms:modified xsi:type="dcterms:W3CDTF">2014-09-29T14:24:50Z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