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C6BF4-A10C-154F-8354-6A3AED380AD7}" type="datetimeFigureOut">
              <a:rPr lang="en-US" smtClean="0"/>
              <a:t>1/13/14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A270B-4B0E-1E41-9578-DBB8E7ED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4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6E2B5-59EC-AD40-BACF-38FC7DB77758}" type="slidenum">
              <a:rPr lang="en-US"/>
              <a:pPr/>
              <a:t>1</a:t>
            </a:fld>
            <a:endParaRPr lang="en-US"/>
          </a:p>
        </p:txBody>
      </p:sp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1B37D-FBDD-6F4E-8CFD-3E57680EBA89}" type="slidenum">
              <a:rPr lang="en-US"/>
              <a:pPr/>
              <a:t>10</a:t>
            </a:fld>
            <a:endParaRPr lang="en-US"/>
          </a:p>
        </p:txBody>
      </p:sp>
      <p:sp>
        <p:nvSpPr>
          <p:cNvPr id="14029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800C49-607B-B748-8CF3-BA57BF74D7F9}" type="slidenum">
              <a:rPr lang="en-US"/>
              <a:pPr/>
              <a:t>11</a:t>
            </a:fld>
            <a:endParaRPr lang="en-US"/>
          </a:p>
        </p:txBody>
      </p:sp>
      <p:sp>
        <p:nvSpPr>
          <p:cNvPr id="14131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0899D-B4A0-4341-991B-4FEBAD508D76}" type="slidenum">
              <a:rPr lang="en-US"/>
              <a:pPr/>
              <a:t>12</a:t>
            </a:fld>
            <a:endParaRPr lang="en-US"/>
          </a:p>
        </p:txBody>
      </p:sp>
      <p:sp>
        <p:nvSpPr>
          <p:cNvPr id="14233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63FD9-0264-D04E-964B-1D1CCD1CFDAE}" type="slidenum">
              <a:rPr lang="en-US"/>
              <a:pPr/>
              <a:t>13</a:t>
            </a:fld>
            <a:endParaRPr lang="en-US"/>
          </a:p>
        </p:txBody>
      </p:sp>
      <p:sp>
        <p:nvSpPr>
          <p:cNvPr id="1433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43A5A-FA54-3449-AFC8-BCEC110B67F3}" type="slidenum">
              <a:rPr lang="en-US"/>
              <a:pPr/>
              <a:t>14</a:t>
            </a:fld>
            <a:endParaRPr lang="en-US"/>
          </a:p>
        </p:txBody>
      </p:sp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F876F-1534-8449-9207-324244BF085B}" type="slidenum">
              <a:rPr lang="en-US"/>
              <a:pPr/>
              <a:t>15</a:t>
            </a:fld>
            <a:endParaRPr lang="en-US"/>
          </a:p>
        </p:txBody>
      </p:sp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FEC8A-2140-4746-8F14-1BFBBC002BE7}" type="slidenum">
              <a:rPr lang="en-US"/>
              <a:pPr/>
              <a:t>16</a:t>
            </a:fld>
            <a:endParaRPr lang="en-US"/>
          </a:p>
        </p:txBody>
      </p:sp>
      <p:sp>
        <p:nvSpPr>
          <p:cNvPr id="14745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EFB41-6467-9D48-BB62-5D873EADDC40}" type="slidenum">
              <a:rPr lang="en-US"/>
              <a:pPr/>
              <a:t>17</a:t>
            </a:fld>
            <a:endParaRPr lang="en-US"/>
          </a:p>
        </p:txBody>
      </p:sp>
      <p:sp>
        <p:nvSpPr>
          <p:cNvPr id="1699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B6CDB-222B-614B-B6B2-4AE1C1C40019}" type="slidenum">
              <a:rPr lang="en-US"/>
              <a:pPr/>
              <a:t>18</a:t>
            </a:fld>
            <a:endParaRPr lang="en-US"/>
          </a:p>
        </p:txBody>
      </p:sp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324C3-1525-B943-B7A6-BC614DEB8376}" type="slidenum">
              <a:rPr lang="en-US"/>
              <a:pPr/>
              <a:t>19</a:t>
            </a:fld>
            <a:endParaRPr lang="en-US"/>
          </a:p>
        </p:txBody>
      </p:sp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F2BDD-5055-C84F-8950-F3D801A3AB2D}" type="slidenum">
              <a:rPr lang="en-US"/>
              <a:pPr/>
              <a:t>2</a:t>
            </a:fld>
            <a:endParaRPr lang="en-US"/>
          </a:p>
        </p:txBody>
      </p:sp>
      <p:sp>
        <p:nvSpPr>
          <p:cNvPr id="1955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24AC1-13CF-DF41-9982-E30A64D8CA1F}" type="slidenum">
              <a:rPr lang="en-US"/>
              <a:pPr/>
              <a:t>20</a:t>
            </a:fld>
            <a:endParaRPr lang="en-US"/>
          </a:p>
        </p:txBody>
      </p:sp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5202C-B2F5-DB42-A46D-4A70A24E1048}" type="slidenum">
              <a:rPr lang="en-US"/>
              <a:pPr/>
              <a:t>21</a:t>
            </a:fld>
            <a:endParaRPr lang="en-US"/>
          </a:p>
        </p:txBody>
      </p:sp>
      <p:sp>
        <p:nvSpPr>
          <p:cNvPr id="1536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CA9FC0-F4C1-C942-BB66-A514C8A930B2}" type="slidenum">
              <a:rPr lang="en-US"/>
              <a:pPr/>
              <a:t>22</a:t>
            </a:fld>
            <a:endParaRPr lang="en-US"/>
          </a:p>
        </p:txBody>
      </p:sp>
      <p:sp>
        <p:nvSpPr>
          <p:cNvPr id="18944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2C821-D504-204B-8610-A6FDDFC85725}" type="slidenum">
              <a:rPr lang="en-US"/>
              <a:pPr/>
              <a:t>23</a:t>
            </a:fld>
            <a:endParaRPr lang="en-US"/>
          </a:p>
        </p:txBody>
      </p:sp>
      <p:sp>
        <p:nvSpPr>
          <p:cNvPr id="19149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D19F7-B073-4749-B4C5-2FE48D7C6E88}" type="slidenum">
              <a:rPr lang="en-US"/>
              <a:pPr/>
              <a:t>24</a:t>
            </a:fld>
            <a:endParaRPr lang="en-US"/>
          </a:p>
        </p:txBody>
      </p:sp>
      <p:sp>
        <p:nvSpPr>
          <p:cNvPr id="19865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6357F9-D678-AE41-B4DD-C3A864F1E3C4}" type="slidenum">
              <a:rPr lang="en-US"/>
              <a:pPr/>
              <a:t>25</a:t>
            </a:fld>
            <a:endParaRPr lang="en-US"/>
          </a:p>
        </p:txBody>
      </p:sp>
      <p:sp>
        <p:nvSpPr>
          <p:cNvPr id="19968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D5D1D-D722-F348-8B18-4B0594933E05}" type="slidenum">
              <a:rPr lang="en-US"/>
              <a:pPr/>
              <a:t>26</a:t>
            </a:fld>
            <a:endParaRPr lang="en-US"/>
          </a:p>
        </p:txBody>
      </p:sp>
      <p:sp>
        <p:nvSpPr>
          <p:cNvPr id="2007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538EF1-9754-0749-BB6E-8E80567F9FA8}" type="slidenum">
              <a:rPr lang="en-US"/>
              <a:pPr/>
              <a:t>27</a:t>
            </a:fld>
            <a:endParaRPr lang="en-US"/>
          </a:p>
        </p:txBody>
      </p:sp>
      <p:sp>
        <p:nvSpPr>
          <p:cNvPr id="2017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B99C2-A326-4842-9AC4-E01CFDFA56C3}" type="slidenum">
              <a:rPr lang="en-US"/>
              <a:pPr/>
              <a:t>3</a:t>
            </a:fld>
            <a:endParaRPr lang="en-US"/>
          </a:p>
        </p:txBody>
      </p:sp>
      <p:sp>
        <p:nvSpPr>
          <p:cNvPr id="19763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3685E-2ABD-9D4E-A448-604C4FCF9B37}" type="slidenum">
              <a:rPr lang="en-US"/>
              <a:pPr/>
              <a:t>4</a:t>
            </a:fld>
            <a:endParaRPr lang="en-US"/>
          </a:p>
        </p:txBody>
      </p:sp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BB457-93F0-C04F-9370-A88D81A06D17}" type="slidenum">
              <a:rPr lang="en-US"/>
              <a:pPr/>
              <a:t>5</a:t>
            </a:fld>
            <a:endParaRPr lang="en-US"/>
          </a:p>
        </p:txBody>
      </p:sp>
      <p:sp>
        <p:nvSpPr>
          <p:cNvPr id="1873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69AA2-8312-F148-AAE1-C42017512E70}" type="slidenum">
              <a:rPr lang="en-US"/>
              <a:pPr/>
              <a:t>6</a:t>
            </a:fld>
            <a:endParaRPr lang="en-US"/>
          </a:p>
        </p:txBody>
      </p:sp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55618-8FBE-E64C-8AF8-CF3529D011F5}" type="slidenum">
              <a:rPr lang="en-US"/>
              <a:pPr/>
              <a:t>7</a:t>
            </a:fld>
            <a:endParaRPr lang="en-US"/>
          </a:p>
        </p:txBody>
      </p:sp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C32FB-F826-9B47-B376-B97BD6364126}" type="slidenum">
              <a:rPr lang="en-US"/>
              <a:pPr/>
              <a:t>8</a:t>
            </a:fld>
            <a:endParaRPr lang="en-US"/>
          </a:p>
        </p:txBody>
      </p:sp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D41C9-99BD-074C-B411-4D03924A3D8B}" type="slidenum">
              <a:rPr lang="en-US"/>
              <a:pPr/>
              <a:t>9</a:t>
            </a:fld>
            <a:endParaRPr lang="en-US"/>
          </a:p>
        </p:txBody>
      </p:sp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1312-FEBC-B54D-8C98-A03D6C489F31}" type="datetimeFigureOut">
              <a:rPr lang="en-US" smtClean="0"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0C52-65DA-4E47-B05E-1F6BD0F1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1312-FEBC-B54D-8C98-A03D6C489F31}" type="datetimeFigureOut">
              <a:rPr lang="en-US" smtClean="0"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0C52-65DA-4E47-B05E-1F6BD0F1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4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1312-FEBC-B54D-8C98-A03D6C489F31}" type="datetimeFigureOut">
              <a:rPr lang="en-US" smtClean="0"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0C52-65DA-4E47-B05E-1F6BD0F1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0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664D61-02D0-3A40-B8A6-A5631E4733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04301840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C152EE-8F0A-7B4E-B07A-CF8A4C3D6D7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36893128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E8DD84-3267-DB4B-92DD-C0D76121B3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50208082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1312-FEBC-B54D-8C98-A03D6C489F31}" type="datetimeFigureOut">
              <a:rPr lang="en-US" smtClean="0"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0C52-65DA-4E47-B05E-1F6BD0F1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4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1312-FEBC-B54D-8C98-A03D6C489F31}" type="datetimeFigureOut">
              <a:rPr lang="en-US" smtClean="0"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0C52-65DA-4E47-B05E-1F6BD0F1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9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1312-FEBC-B54D-8C98-A03D6C489F31}" type="datetimeFigureOut">
              <a:rPr lang="en-US" smtClean="0"/>
              <a:t>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0C52-65DA-4E47-B05E-1F6BD0F1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1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1312-FEBC-B54D-8C98-A03D6C489F31}" type="datetimeFigureOut">
              <a:rPr lang="en-US" smtClean="0"/>
              <a:t>1/13/14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0C52-65DA-4E47-B05E-1F6BD0F1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8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1312-FEBC-B54D-8C98-A03D6C489F31}" type="datetimeFigureOut">
              <a:rPr lang="en-US" smtClean="0"/>
              <a:t>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0C52-65DA-4E47-B05E-1F6BD0F1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7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1312-FEBC-B54D-8C98-A03D6C489F31}" type="datetimeFigureOut">
              <a:rPr lang="en-US" smtClean="0"/>
              <a:t>1/13/14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0C52-65DA-4E47-B05E-1F6BD0F1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1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1312-FEBC-B54D-8C98-A03D6C489F31}" type="datetimeFigureOut">
              <a:rPr lang="en-US" smtClean="0"/>
              <a:t>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0C52-65DA-4E47-B05E-1F6BD0F1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1312-FEBC-B54D-8C98-A03D6C489F31}" type="datetimeFigureOut">
              <a:rPr lang="en-US" smtClean="0"/>
              <a:t>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0C52-65DA-4E47-B05E-1F6BD0F1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9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E1312-FEBC-B54D-8C98-A03D6C489F31}" type="datetimeFigureOut">
              <a:rPr lang="en-US" smtClean="0"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F0C52-65DA-4E47-B05E-1F6BD0F1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8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pic>
        <p:nvPicPr>
          <p:cNvPr id="76822" name="Picture 22" descr="02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981200"/>
            <a:ext cx="6096000" cy="3962400"/>
          </a:xfrm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Periodic Table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905000"/>
            <a:ext cx="2895600" cy="3733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Nonmetals are on the right side of the periodic table (with the exception of H).</a:t>
            </a: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2895600" y="3048000"/>
            <a:ext cx="304800" cy="228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3028950" y="3000375"/>
            <a:ext cx="228600" cy="228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301625" y="2614613"/>
            <a:ext cx="758825" cy="7302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851" name="Group 51"/>
          <p:cNvGrpSpPr>
            <a:grpSpLocks/>
          </p:cNvGrpSpPr>
          <p:nvPr/>
        </p:nvGrpSpPr>
        <p:grpSpPr bwMode="auto">
          <a:xfrm>
            <a:off x="228600" y="2286000"/>
            <a:ext cx="5848350" cy="3457575"/>
            <a:chOff x="144" y="1440"/>
            <a:chExt cx="3684" cy="2178"/>
          </a:xfrm>
        </p:grpSpPr>
        <p:grpSp>
          <p:nvGrpSpPr>
            <p:cNvPr id="76850" name="Group 50"/>
            <p:cNvGrpSpPr>
              <a:grpSpLocks/>
            </p:cNvGrpSpPr>
            <p:nvPr/>
          </p:nvGrpSpPr>
          <p:grpSpPr bwMode="auto">
            <a:xfrm>
              <a:off x="144" y="1680"/>
              <a:ext cx="3684" cy="1938"/>
              <a:chOff x="144" y="1680"/>
              <a:chExt cx="3684" cy="1938"/>
            </a:xfrm>
          </p:grpSpPr>
          <p:sp>
            <p:nvSpPr>
              <p:cNvPr id="76823" name="Rectangle 23"/>
              <p:cNvSpPr>
                <a:spLocks noChangeArrowheads="1"/>
              </p:cNvSpPr>
              <p:nvPr/>
            </p:nvSpPr>
            <p:spPr bwMode="auto">
              <a:xfrm>
                <a:off x="144" y="1680"/>
                <a:ext cx="2772" cy="1716"/>
              </a:xfrm>
              <a:prstGeom prst="rect">
                <a:avLst/>
              </a:pr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9" name="Rectangle 29"/>
              <p:cNvSpPr>
                <a:spLocks noChangeArrowheads="1"/>
              </p:cNvSpPr>
              <p:nvPr/>
            </p:nvSpPr>
            <p:spPr bwMode="auto">
              <a:xfrm>
                <a:off x="2880" y="2082"/>
                <a:ext cx="240" cy="1536"/>
              </a:xfrm>
              <a:prstGeom prst="rect">
                <a:avLst/>
              </a:pr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1" name="Rectangle 31"/>
              <p:cNvSpPr>
                <a:spLocks noChangeArrowheads="1"/>
              </p:cNvSpPr>
              <p:nvPr/>
            </p:nvSpPr>
            <p:spPr bwMode="auto">
              <a:xfrm>
                <a:off x="3084" y="2292"/>
                <a:ext cx="240" cy="1296"/>
              </a:xfrm>
              <a:prstGeom prst="rect">
                <a:avLst/>
              </a:pr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3" name="Rectangle 33"/>
              <p:cNvSpPr>
                <a:spLocks noChangeArrowheads="1"/>
              </p:cNvSpPr>
              <p:nvPr/>
            </p:nvSpPr>
            <p:spPr bwMode="auto">
              <a:xfrm>
                <a:off x="3300" y="2496"/>
                <a:ext cx="240" cy="960"/>
              </a:xfrm>
              <a:prstGeom prst="rect">
                <a:avLst/>
              </a:pr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5" name="Rectangle 35"/>
              <p:cNvSpPr>
                <a:spLocks noChangeArrowheads="1"/>
              </p:cNvSpPr>
              <p:nvPr/>
            </p:nvSpPr>
            <p:spPr bwMode="auto">
              <a:xfrm>
                <a:off x="3540" y="2988"/>
                <a:ext cx="288" cy="432"/>
              </a:xfrm>
              <a:prstGeom prst="rect">
                <a:avLst/>
              </a:pr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1" name="Rectangle 41"/>
              <p:cNvSpPr>
                <a:spLocks noChangeArrowheads="1"/>
              </p:cNvSpPr>
              <p:nvPr/>
            </p:nvSpPr>
            <p:spPr bwMode="auto">
              <a:xfrm>
                <a:off x="2880" y="1884"/>
                <a:ext cx="246" cy="228"/>
              </a:xfrm>
              <a:prstGeom prst="rect">
                <a:avLst/>
              </a:pr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6" name="Rectangle 46"/>
              <p:cNvSpPr>
                <a:spLocks noChangeArrowheads="1"/>
              </p:cNvSpPr>
              <p:nvPr/>
            </p:nvSpPr>
            <p:spPr bwMode="auto">
              <a:xfrm>
                <a:off x="3096" y="2088"/>
                <a:ext cx="240" cy="240"/>
              </a:xfrm>
              <a:prstGeom prst="rect">
                <a:avLst/>
              </a:pr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8" name="Rectangle 48"/>
              <p:cNvSpPr>
                <a:spLocks noChangeArrowheads="1"/>
              </p:cNvSpPr>
              <p:nvPr/>
            </p:nvSpPr>
            <p:spPr bwMode="auto">
              <a:xfrm>
                <a:off x="3300" y="2292"/>
                <a:ext cx="240" cy="240"/>
              </a:xfrm>
              <a:prstGeom prst="rect">
                <a:avLst/>
              </a:pr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827" name="Rectangle 27"/>
            <p:cNvSpPr>
              <a:spLocks noChangeArrowheads="1"/>
            </p:cNvSpPr>
            <p:nvPr/>
          </p:nvSpPr>
          <p:spPr bwMode="auto">
            <a:xfrm>
              <a:off x="2676" y="1440"/>
              <a:ext cx="240" cy="240"/>
            </a:xfrm>
            <a:prstGeom prst="rect">
              <a:avLst/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37" name="Rectangle 37"/>
          <p:cNvSpPr>
            <a:spLocks noChangeArrowheads="1"/>
          </p:cNvSpPr>
          <p:nvPr/>
        </p:nvSpPr>
        <p:spPr bwMode="auto">
          <a:xfrm>
            <a:off x="1323975" y="5391150"/>
            <a:ext cx="3276600" cy="38100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9" name="Rectangle 39"/>
          <p:cNvSpPr>
            <a:spLocks noChangeArrowheads="1"/>
          </p:cNvSpPr>
          <p:nvPr/>
        </p:nvSpPr>
        <p:spPr bwMode="auto">
          <a:xfrm>
            <a:off x="762000" y="2362200"/>
            <a:ext cx="228600" cy="30480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0841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Ionic Bonds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7772400" cy="2286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Ionic compounds (such as NaCl) are generally formed between metals and nonmetals.</a:t>
            </a:r>
          </a:p>
        </p:txBody>
      </p:sp>
      <p:pic>
        <p:nvPicPr>
          <p:cNvPr id="106510" name="Picture 14" descr="02_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413" y="3429000"/>
            <a:ext cx="6859587" cy="2530475"/>
          </a:xfrm>
        </p:spPr>
      </p:pic>
    </p:spTree>
    <p:extLst>
      <p:ext uri="{BB962C8B-B14F-4D97-AF65-F5344CB8AC3E}">
        <p14:creationId xmlns:p14="http://schemas.microsoft.com/office/powerpoint/2010/main" val="182000219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Formulas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2209800"/>
            <a:ext cx="7772400" cy="4419600"/>
          </a:xfrm>
        </p:spPr>
        <p:txBody>
          <a:bodyPr/>
          <a:lstStyle/>
          <a:p>
            <a:r>
              <a:rPr lang="en-US" sz="2800"/>
              <a:t>Because compounds are electrically neutral, one can determine the formula of a compound this way:</a:t>
            </a:r>
          </a:p>
          <a:p>
            <a:pPr lvl="1"/>
            <a:r>
              <a:rPr lang="en-US" sz="2400"/>
              <a:t>The charge on the cation becomes the subscript on the anion.</a:t>
            </a:r>
          </a:p>
          <a:p>
            <a:pPr lvl="1"/>
            <a:r>
              <a:rPr lang="en-US" sz="2400"/>
              <a:t>The charge on the anion becomes the subscript on the cation.</a:t>
            </a:r>
          </a:p>
          <a:p>
            <a:pPr lvl="1"/>
            <a:r>
              <a:rPr lang="en-US" sz="2400"/>
              <a:t>If these subscripts are not in the lowest whole-number ratio, divide them by the greatest common factor.</a:t>
            </a:r>
          </a:p>
        </p:txBody>
      </p:sp>
      <p:pic>
        <p:nvPicPr>
          <p:cNvPr id="109577" name="Picture 9" descr="Criss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71800" y="1219200"/>
            <a:ext cx="3200400" cy="803275"/>
          </a:xfrm>
        </p:spPr>
      </p:pic>
    </p:spTree>
    <p:extLst>
      <p:ext uri="{BB962C8B-B14F-4D97-AF65-F5344CB8AC3E}">
        <p14:creationId xmlns:p14="http://schemas.microsoft.com/office/powerpoint/2010/main" val="315768210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Cations</a:t>
            </a:r>
          </a:p>
        </p:txBody>
      </p:sp>
      <p:pic>
        <p:nvPicPr>
          <p:cNvPr id="110606" name="Picture 14" descr="02_T0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6663" y="1676400"/>
            <a:ext cx="6670675" cy="4240213"/>
          </a:xfrm>
        </p:spPr>
      </p:pic>
    </p:spTree>
    <p:extLst>
      <p:ext uri="{BB962C8B-B14F-4D97-AF65-F5344CB8AC3E}">
        <p14:creationId xmlns:p14="http://schemas.microsoft.com/office/powerpoint/2010/main" val="214698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Anions</a:t>
            </a:r>
          </a:p>
        </p:txBody>
      </p:sp>
      <p:pic>
        <p:nvPicPr>
          <p:cNvPr id="113673" name="Picture 9" descr="02_T0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938" y="1752600"/>
            <a:ext cx="7348537" cy="3581400"/>
          </a:xfrm>
        </p:spPr>
      </p:pic>
    </p:spTree>
    <p:extLst>
      <p:ext uri="{BB962C8B-B14F-4D97-AF65-F5344CB8AC3E}">
        <p14:creationId xmlns:p14="http://schemas.microsoft.com/office/powerpoint/2010/main" val="245672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Inorganic Nomenclature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r>
              <a:rPr lang="en-US"/>
              <a:t>Write the name of the cation.</a:t>
            </a:r>
          </a:p>
          <a:p>
            <a:r>
              <a:rPr lang="en-US"/>
              <a:t>If the anion is an element, change its ending to -</a:t>
            </a:r>
            <a:r>
              <a:rPr lang="en-US" i="1">
                <a:solidFill>
                  <a:srgbClr val="000080"/>
                </a:solidFill>
              </a:rPr>
              <a:t>ide</a:t>
            </a:r>
            <a:r>
              <a:rPr lang="en-US"/>
              <a:t>; if the anion is a polyatomic ion, simply write the name of the polyatomic ion.</a:t>
            </a:r>
          </a:p>
          <a:p>
            <a:r>
              <a:rPr lang="en-US"/>
              <a:t>If the cation can have more than one possible charge, write the charge as a Roman numeral in parentheses.</a:t>
            </a:r>
          </a:p>
        </p:txBody>
      </p:sp>
    </p:spTree>
    <p:extLst>
      <p:ext uri="{BB962C8B-B14F-4D97-AF65-F5344CB8AC3E}">
        <p14:creationId xmlns:p14="http://schemas.microsoft.com/office/powerpoint/2010/main" val="145285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Patterns in Oxyanion Nomenclature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there are two oxyanions involving the same element:</a:t>
            </a:r>
          </a:p>
          <a:p>
            <a:pPr lvl="1"/>
            <a:r>
              <a:rPr lang="en-US"/>
              <a:t>The one with fewer oxygens ends in -</a:t>
            </a:r>
            <a:r>
              <a:rPr lang="en-US" i="1">
                <a:solidFill>
                  <a:srgbClr val="000080"/>
                </a:solidFill>
              </a:rPr>
              <a:t>ite</a:t>
            </a:r>
            <a:r>
              <a:rPr lang="en-US" i="1"/>
              <a:t>.</a:t>
            </a:r>
            <a:endParaRPr lang="en-US" i="1">
              <a:solidFill>
                <a:schemeClr val="accent2"/>
              </a:solidFill>
            </a:endParaRPr>
          </a:p>
          <a:p>
            <a:pPr lvl="2"/>
            <a:r>
              <a:rPr lang="en-US"/>
              <a:t>NO</a:t>
            </a:r>
            <a:r>
              <a:rPr lang="en-US" baseline="-25000"/>
              <a:t>2</a:t>
            </a:r>
            <a:r>
              <a:rPr lang="en-US" baseline="30000">
                <a:cs typeface="Lucida Grande" charset="0"/>
              </a:rPr>
              <a:t>−</a:t>
            </a:r>
            <a:r>
              <a:rPr lang="en-US" baseline="30000">
                <a:cs typeface="Arial" charset="0"/>
              </a:rPr>
              <a:t> </a:t>
            </a:r>
            <a:r>
              <a:rPr lang="en-US"/>
              <a:t>:  nitrite</a:t>
            </a:r>
            <a:r>
              <a:rPr lang="en-US" sz="2800"/>
              <a:t>; </a:t>
            </a:r>
            <a:r>
              <a:rPr lang="en-US"/>
              <a:t>SO</a:t>
            </a:r>
            <a:r>
              <a:rPr lang="en-US" baseline="-25000"/>
              <a:t>3</a:t>
            </a:r>
            <a:r>
              <a:rPr lang="en-US" baseline="30000"/>
              <a:t>2</a:t>
            </a:r>
            <a:r>
              <a:rPr lang="en-US" baseline="30000">
                <a:cs typeface="Lucida Grande" charset="0"/>
              </a:rPr>
              <a:t>−</a:t>
            </a:r>
            <a:r>
              <a:rPr lang="en-US" baseline="30000">
                <a:cs typeface="Arial" charset="0"/>
              </a:rPr>
              <a:t> </a:t>
            </a:r>
            <a:r>
              <a:rPr lang="en-US"/>
              <a:t>:  sulfite</a:t>
            </a:r>
          </a:p>
          <a:p>
            <a:pPr lvl="1"/>
            <a:r>
              <a:rPr lang="en-US"/>
              <a:t>The one with more oxygens ends in -</a:t>
            </a:r>
            <a:r>
              <a:rPr lang="en-US" i="1">
                <a:solidFill>
                  <a:srgbClr val="000080"/>
                </a:solidFill>
              </a:rPr>
              <a:t>ate</a:t>
            </a:r>
            <a:r>
              <a:rPr lang="en-US" i="1"/>
              <a:t>.</a:t>
            </a:r>
            <a:endParaRPr lang="en-US">
              <a:solidFill>
                <a:schemeClr val="accent2"/>
              </a:solidFill>
            </a:endParaRPr>
          </a:p>
          <a:p>
            <a:pPr lvl="2"/>
            <a:r>
              <a:rPr lang="en-US"/>
              <a:t>NO</a:t>
            </a:r>
            <a:r>
              <a:rPr lang="en-US" baseline="-25000"/>
              <a:t>3</a:t>
            </a:r>
            <a:r>
              <a:rPr lang="en-US" baseline="30000">
                <a:cs typeface="Lucida Grande" charset="0"/>
              </a:rPr>
              <a:t>−</a:t>
            </a:r>
            <a:r>
              <a:rPr lang="en-US" baseline="30000">
                <a:cs typeface="Arial" charset="0"/>
              </a:rPr>
              <a:t> </a:t>
            </a:r>
            <a:r>
              <a:rPr lang="en-US"/>
              <a:t>:  nitrate;  SO</a:t>
            </a:r>
            <a:r>
              <a:rPr lang="en-US" baseline="-25000"/>
              <a:t>4</a:t>
            </a:r>
            <a:r>
              <a:rPr lang="en-US" baseline="30000"/>
              <a:t>2</a:t>
            </a:r>
            <a:r>
              <a:rPr lang="en-US" baseline="30000">
                <a:cs typeface="Lucida Grande" charset="0"/>
              </a:rPr>
              <a:t>−</a:t>
            </a:r>
            <a:r>
              <a:rPr lang="en-US" baseline="30000">
                <a:cs typeface="Arial" charset="0"/>
              </a:rPr>
              <a:t> </a:t>
            </a:r>
            <a:r>
              <a:rPr lang="en-US"/>
              <a:t>:  sulfate	</a:t>
            </a:r>
          </a:p>
        </p:txBody>
      </p:sp>
    </p:spTree>
    <p:extLst>
      <p:ext uri="{BB962C8B-B14F-4D97-AF65-F5344CB8AC3E}">
        <p14:creationId xmlns:p14="http://schemas.microsoft.com/office/powerpoint/2010/main" val="208828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Patterns in Oxyanion Nomenclature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9144000" cy="2057400"/>
          </a:xfrm>
        </p:spPr>
        <p:txBody>
          <a:bodyPr/>
          <a:lstStyle/>
          <a:p>
            <a:r>
              <a:rPr lang="en-US" sz="2800"/>
              <a:t>The one with the second fewest oxygens ends in -</a:t>
            </a:r>
            <a:r>
              <a:rPr lang="en-US" sz="2800" i="1">
                <a:solidFill>
                  <a:srgbClr val="000080"/>
                </a:solidFill>
              </a:rPr>
              <a:t>ite</a:t>
            </a:r>
            <a:r>
              <a:rPr lang="en-US" sz="2800" i="1"/>
              <a:t>.</a:t>
            </a:r>
            <a:endParaRPr lang="en-US" sz="2800" i="1">
              <a:solidFill>
                <a:schemeClr val="accent2"/>
              </a:solidFill>
            </a:endParaRPr>
          </a:p>
          <a:p>
            <a:pPr lvl="2">
              <a:buFontTx/>
              <a:buChar char="–"/>
            </a:pPr>
            <a:r>
              <a:rPr lang="en-US"/>
              <a:t>ClO</a:t>
            </a:r>
            <a:r>
              <a:rPr lang="en-US" baseline="-25000"/>
              <a:t>2</a:t>
            </a:r>
            <a:r>
              <a:rPr lang="en-US" baseline="30000">
                <a:cs typeface="Lucida Grande" charset="0"/>
              </a:rPr>
              <a:t>−</a:t>
            </a:r>
            <a:r>
              <a:rPr lang="en-US" baseline="30000">
                <a:cs typeface="Arial" charset="0"/>
              </a:rPr>
              <a:t> </a:t>
            </a:r>
            <a:r>
              <a:rPr lang="en-US"/>
              <a:t>: chlorite</a:t>
            </a:r>
            <a:endParaRPr lang="en-US" sz="2800"/>
          </a:p>
          <a:p>
            <a:r>
              <a:rPr lang="en-US" sz="2800"/>
              <a:t>The one with the second most oxygens ends in </a:t>
            </a:r>
            <a:r>
              <a:rPr lang="en-US" sz="2800" i="1"/>
              <a:t>-</a:t>
            </a:r>
            <a:r>
              <a:rPr lang="en-US" sz="2800" i="1">
                <a:solidFill>
                  <a:srgbClr val="000080"/>
                </a:solidFill>
              </a:rPr>
              <a:t>ate</a:t>
            </a:r>
            <a:r>
              <a:rPr lang="en-US" sz="2800" i="1"/>
              <a:t>.</a:t>
            </a:r>
            <a:endParaRPr lang="en-US" sz="2800">
              <a:solidFill>
                <a:schemeClr val="accent2"/>
              </a:solidFill>
            </a:endParaRPr>
          </a:p>
          <a:p>
            <a:pPr lvl="2">
              <a:buFontTx/>
              <a:buChar char="–"/>
            </a:pPr>
            <a:r>
              <a:rPr lang="en-US"/>
              <a:t>ClO</a:t>
            </a:r>
            <a:r>
              <a:rPr lang="en-US" baseline="-25000"/>
              <a:t>3</a:t>
            </a:r>
            <a:r>
              <a:rPr lang="en-US" baseline="30000">
                <a:cs typeface="Lucida Grande" charset="0"/>
              </a:rPr>
              <a:t>−</a:t>
            </a:r>
            <a:r>
              <a:rPr lang="en-US" baseline="30000">
                <a:cs typeface="Arial" charset="0"/>
              </a:rPr>
              <a:t> </a:t>
            </a:r>
            <a:r>
              <a:rPr lang="en-US"/>
              <a:t>: chlorate</a:t>
            </a:r>
            <a:endParaRPr lang="en-US" sz="2800"/>
          </a:p>
        </p:txBody>
      </p:sp>
      <p:pic>
        <p:nvPicPr>
          <p:cNvPr id="116743" name="Picture 7" descr="02_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300" y="4340225"/>
            <a:ext cx="7642225" cy="1374775"/>
          </a:xfrm>
        </p:spPr>
      </p:pic>
    </p:spTree>
    <p:extLst>
      <p:ext uri="{BB962C8B-B14F-4D97-AF65-F5344CB8AC3E}">
        <p14:creationId xmlns:p14="http://schemas.microsoft.com/office/powerpoint/2010/main" val="119244569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Patterns in Oxyanion Nomenclature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9144000" cy="3124200"/>
          </a:xfrm>
        </p:spPr>
        <p:txBody>
          <a:bodyPr/>
          <a:lstStyle/>
          <a:p>
            <a:r>
              <a:rPr lang="en-US" sz="2800"/>
              <a:t>The one with the fewest oxygens has the prefix </a:t>
            </a:r>
            <a:r>
              <a:rPr lang="en-US" sz="2800" i="1">
                <a:solidFill>
                  <a:srgbClr val="000080"/>
                </a:solidFill>
              </a:rPr>
              <a:t>hypo</a:t>
            </a:r>
            <a:r>
              <a:rPr lang="en-US" sz="2800"/>
              <a:t>- and ends in -</a:t>
            </a:r>
            <a:r>
              <a:rPr lang="en-US" sz="2800" i="1">
                <a:solidFill>
                  <a:srgbClr val="000080"/>
                </a:solidFill>
              </a:rPr>
              <a:t>ite</a:t>
            </a:r>
            <a:r>
              <a:rPr lang="en-US" sz="2800" i="1"/>
              <a:t>.</a:t>
            </a:r>
            <a:endParaRPr lang="en-US" sz="2400" i="1">
              <a:solidFill>
                <a:schemeClr val="accent2"/>
              </a:solidFill>
            </a:endParaRPr>
          </a:p>
          <a:p>
            <a:pPr lvl="2">
              <a:buFontTx/>
              <a:buChar char="–"/>
            </a:pPr>
            <a:r>
              <a:rPr lang="en-US"/>
              <a:t>ClO</a:t>
            </a:r>
            <a:r>
              <a:rPr lang="en-US" baseline="30000">
                <a:cs typeface="Lucida Grande" charset="0"/>
              </a:rPr>
              <a:t>−</a:t>
            </a:r>
            <a:r>
              <a:rPr lang="en-US" baseline="30000"/>
              <a:t> </a:t>
            </a:r>
            <a:r>
              <a:rPr lang="en-US"/>
              <a:t>:  hypochlorite</a:t>
            </a:r>
          </a:p>
          <a:p>
            <a:r>
              <a:rPr lang="en-US" sz="2800"/>
              <a:t>The one with the most oxygens has the prefix </a:t>
            </a:r>
            <a:r>
              <a:rPr lang="en-US" sz="2800" i="1">
                <a:solidFill>
                  <a:srgbClr val="000080"/>
                </a:solidFill>
              </a:rPr>
              <a:t>per</a:t>
            </a:r>
            <a:r>
              <a:rPr lang="en-US" sz="2800"/>
              <a:t>- and ends in -</a:t>
            </a:r>
            <a:r>
              <a:rPr lang="en-US" sz="2800" i="1">
                <a:solidFill>
                  <a:srgbClr val="000080"/>
                </a:solidFill>
              </a:rPr>
              <a:t>ate</a:t>
            </a:r>
            <a:r>
              <a:rPr lang="en-US" sz="2800" i="1"/>
              <a:t>.</a:t>
            </a:r>
            <a:r>
              <a:rPr lang="en-US" sz="2800"/>
              <a:t>	</a:t>
            </a:r>
          </a:p>
          <a:p>
            <a:pPr lvl="2">
              <a:buFontTx/>
              <a:buChar char="–"/>
            </a:pPr>
            <a:r>
              <a:rPr lang="en-US"/>
              <a:t>ClO</a:t>
            </a:r>
            <a:r>
              <a:rPr lang="en-US" baseline="-25000"/>
              <a:t>4</a:t>
            </a:r>
            <a:r>
              <a:rPr lang="en-US" baseline="30000">
                <a:cs typeface="Lucida Grande" charset="0"/>
              </a:rPr>
              <a:t>−</a:t>
            </a:r>
            <a:r>
              <a:rPr lang="en-US" baseline="30000"/>
              <a:t> </a:t>
            </a:r>
            <a:r>
              <a:rPr lang="en-US"/>
              <a:t>:  perchlorate</a:t>
            </a:r>
          </a:p>
        </p:txBody>
      </p:sp>
      <p:pic>
        <p:nvPicPr>
          <p:cNvPr id="168964" name="Picture 4" descr="02_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300" y="4340225"/>
            <a:ext cx="7642225" cy="1374775"/>
          </a:xfrm>
        </p:spPr>
      </p:pic>
    </p:spTree>
    <p:extLst>
      <p:ext uri="{BB962C8B-B14F-4D97-AF65-F5344CB8AC3E}">
        <p14:creationId xmlns:p14="http://schemas.microsoft.com/office/powerpoint/2010/main" val="339394322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 Nomenclature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4038600" cy="4572000"/>
          </a:xfrm>
        </p:spPr>
        <p:txBody>
          <a:bodyPr/>
          <a:lstStyle/>
          <a:p>
            <a:r>
              <a:rPr lang="en-US" sz="2800"/>
              <a:t>If the anion in the acid ends in -</a:t>
            </a:r>
            <a:r>
              <a:rPr lang="en-US" sz="2800" i="1">
                <a:solidFill>
                  <a:srgbClr val="000080"/>
                </a:solidFill>
              </a:rPr>
              <a:t>ide</a:t>
            </a:r>
            <a:r>
              <a:rPr lang="en-US" sz="2800"/>
              <a:t>, change the ending to -</a:t>
            </a:r>
            <a:r>
              <a:rPr lang="en-US" sz="2800" i="1">
                <a:solidFill>
                  <a:srgbClr val="000080"/>
                </a:solidFill>
              </a:rPr>
              <a:t>ic</a:t>
            </a:r>
            <a:r>
              <a:rPr lang="en-US" sz="2800" i="1"/>
              <a:t> </a:t>
            </a:r>
            <a:r>
              <a:rPr lang="en-US" sz="2800" i="1">
                <a:solidFill>
                  <a:srgbClr val="000080"/>
                </a:solidFill>
              </a:rPr>
              <a:t>acid</a:t>
            </a:r>
            <a:r>
              <a:rPr lang="en-US" sz="2800"/>
              <a:t> and add the prefix </a:t>
            </a:r>
            <a:r>
              <a:rPr lang="en-US" sz="2800" i="1">
                <a:solidFill>
                  <a:srgbClr val="000080"/>
                </a:solidFill>
              </a:rPr>
              <a:t>hydro</a:t>
            </a:r>
            <a:r>
              <a:rPr lang="en-US" sz="2800"/>
              <a:t>- .</a:t>
            </a:r>
          </a:p>
          <a:p>
            <a:pPr lvl="1"/>
            <a:r>
              <a:rPr lang="en-US" sz="2400"/>
              <a:t>HCl:  hydrochloric acid</a:t>
            </a:r>
          </a:p>
          <a:p>
            <a:pPr lvl="1"/>
            <a:r>
              <a:rPr lang="en-US" sz="2400"/>
              <a:t>HBr:  hydrobromic acid</a:t>
            </a:r>
          </a:p>
          <a:p>
            <a:pPr lvl="1"/>
            <a:r>
              <a:rPr lang="en-US" sz="2400"/>
              <a:t>HI:  hydroiodic acid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228600" y="3581400"/>
            <a:ext cx="4343400" cy="1752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792" name="Picture 8" descr="02_28id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3957638" cy="2740025"/>
          </a:xfrm>
        </p:spPr>
      </p:pic>
    </p:spTree>
    <p:extLst>
      <p:ext uri="{BB962C8B-B14F-4D97-AF65-F5344CB8AC3E}">
        <p14:creationId xmlns:p14="http://schemas.microsoft.com/office/powerpoint/2010/main" val="372107900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 Nomenclature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4038600" cy="4572000"/>
          </a:xfrm>
        </p:spPr>
        <p:txBody>
          <a:bodyPr/>
          <a:lstStyle/>
          <a:p>
            <a:r>
              <a:rPr lang="en-US" sz="2800"/>
              <a:t>If the anion in the acid ends in -</a:t>
            </a:r>
            <a:r>
              <a:rPr lang="en-US" sz="2800" i="1">
                <a:solidFill>
                  <a:srgbClr val="000080"/>
                </a:solidFill>
              </a:rPr>
              <a:t>ite</a:t>
            </a:r>
            <a:r>
              <a:rPr lang="en-US" sz="2800"/>
              <a:t>, change the ending to -</a:t>
            </a:r>
            <a:r>
              <a:rPr lang="en-US" sz="2800" i="1">
                <a:solidFill>
                  <a:srgbClr val="000080"/>
                </a:solidFill>
              </a:rPr>
              <a:t>ous</a:t>
            </a:r>
            <a:r>
              <a:rPr lang="en-US" sz="2800" i="1"/>
              <a:t> </a:t>
            </a:r>
            <a:r>
              <a:rPr lang="en-US" sz="2800" i="1">
                <a:solidFill>
                  <a:srgbClr val="000080"/>
                </a:solidFill>
              </a:rPr>
              <a:t>acid</a:t>
            </a:r>
            <a:r>
              <a:rPr lang="en-US" sz="2800"/>
              <a:t>.</a:t>
            </a:r>
          </a:p>
          <a:p>
            <a:pPr lvl="1"/>
            <a:r>
              <a:rPr lang="en-US" sz="2400"/>
              <a:t>HClO: hypochlorous acid</a:t>
            </a:r>
          </a:p>
          <a:p>
            <a:pPr lvl="1"/>
            <a:r>
              <a:rPr lang="en-US" sz="2400"/>
              <a:t>HClO</a:t>
            </a:r>
            <a:r>
              <a:rPr lang="en-US" sz="2400" baseline="-25000"/>
              <a:t>2</a:t>
            </a:r>
            <a:r>
              <a:rPr lang="en-US" sz="2400"/>
              <a:t>: chlorous acid</a:t>
            </a:r>
          </a:p>
          <a:p>
            <a:pPr lvl="1">
              <a:buFont typeface="Arial" charset="0"/>
              <a:buChar char="□"/>
            </a:pPr>
            <a:endParaRPr lang="en-US" sz="2400"/>
          </a:p>
        </p:txBody>
      </p:sp>
      <p:pic>
        <p:nvPicPr>
          <p:cNvPr id="130055" name="Picture 7" descr="02_28i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3957638" cy="2740025"/>
          </a:xfrm>
        </p:spPr>
      </p:pic>
    </p:spTree>
    <p:extLst>
      <p:ext uri="{BB962C8B-B14F-4D97-AF65-F5344CB8AC3E}">
        <p14:creationId xmlns:p14="http://schemas.microsoft.com/office/powerpoint/2010/main" val="411475259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Periodic Table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1905000"/>
            <a:ext cx="2667000" cy="3733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Metalloids border the stair-step line (with the exception of Al, Po, and At).</a:t>
            </a:r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228600" y="3276600"/>
            <a:ext cx="3276600" cy="1143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914400" y="4495800"/>
            <a:ext cx="34290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152400" y="3048000"/>
            <a:ext cx="685800" cy="228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2895600" y="3048000"/>
            <a:ext cx="304800" cy="228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3505200" y="3733800"/>
            <a:ext cx="457200" cy="228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3505200" y="3962400"/>
            <a:ext cx="457200" cy="228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3733800" y="4191000"/>
            <a:ext cx="457200" cy="228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3733800" y="3962400"/>
            <a:ext cx="457200" cy="228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3028950" y="3000375"/>
            <a:ext cx="228600" cy="228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3505200" y="3505200"/>
            <a:ext cx="228600" cy="228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574" name="Picture 14" descr="02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981200"/>
            <a:ext cx="6096000" cy="3962400"/>
          </a:xfrm>
        </p:spPr>
      </p:pic>
      <p:grpSp>
        <p:nvGrpSpPr>
          <p:cNvPr id="194598" name="Group 38"/>
          <p:cNvGrpSpPr>
            <a:grpSpLocks/>
          </p:cNvGrpSpPr>
          <p:nvPr/>
        </p:nvGrpSpPr>
        <p:grpSpPr bwMode="auto">
          <a:xfrm>
            <a:off x="228600" y="1905000"/>
            <a:ext cx="6229350" cy="3876675"/>
            <a:chOff x="144" y="1200"/>
            <a:chExt cx="3924" cy="2442"/>
          </a:xfrm>
        </p:grpSpPr>
        <p:grpSp>
          <p:nvGrpSpPr>
            <p:cNvPr id="194596" name="Group 36"/>
            <p:cNvGrpSpPr>
              <a:grpSpLocks/>
            </p:cNvGrpSpPr>
            <p:nvPr/>
          </p:nvGrpSpPr>
          <p:grpSpPr bwMode="auto">
            <a:xfrm>
              <a:off x="144" y="1200"/>
              <a:ext cx="3924" cy="2442"/>
              <a:chOff x="144" y="1200"/>
              <a:chExt cx="3924" cy="2442"/>
            </a:xfrm>
          </p:grpSpPr>
          <p:grpSp>
            <p:nvGrpSpPr>
              <p:cNvPr id="194594" name="Group 34"/>
              <p:cNvGrpSpPr>
                <a:grpSpLocks/>
              </p:cNvGrpSpPr>
              <p:nvPr/>
            </p:nvGrpSpPr>
            <p:grpSpPr bwMode="auto">
              <a:xfrm>
                <a:off x="144" y="1200"/>
                <a:ext cx="3924" cy="2442"/>
                <a:chOff x="144" y="1200"/>
                <a:chExt cx="3924" cy="2442"/>
              </a:xfrm>
            </p:grpSpPr>
            <p:grpSp>
              <p:nvGrpSpPr>
                <p:cNvPr id="194592" name="Group 32"/>
                <p:cNvGrpSpPr>
                  <a:grpSpLocks/>
                </p:cNvGrpSpPr>
                <p:nvPr/>
              </p:nvGrpSpPr>
              <p:grpSpPr bwMode="auto">
                <a:xfrm>
                  <a:off x="144" y="1200"/>
                  <a:ext cx="3924" cy="2442"/>
                  <a:chOff x="144" y="1200"/>
                  <a:chExt cx="3924" cy="2442"/>
                </a:xfrm>
              </p:grpSpPr>
              <p:grpSp>
                <p:nvGrpSpPr>
                  <p:cNvPr id="194590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144" y="1248"/>
                    <a:ext cx="3696" cy="2394"/>
                    <a:chOff x="144" y="1248"/>
                    <a:chExt cx="3696" cy="2394"/>
                  </a:xfrm>
                </p:grpSpPr>
                <p:grpSp>
                  <p:nvGrpSpPr>
                    <p:cNvPr id="194588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" y="1248"/>
                      <a:ext cx="3696" cy="2394"/>
                      <a:chOff x="144" y="1248"/>
                      <a:chExt cx="3696" cy="2394"/>
                    </a:xfrm>
                  </p:grpSpPr>
                  <p:grpSp>
                    <p:nvGrpSpPr>
                      <p:cNvPr id="194586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" y="1248"/>
                        <a:ext cx="3696" cy="2394"/>
                        <a:chOff x="144" y="1248"/>
                        <a:chExt cx="3696" cy="2394"/>
                      </a:xfrm>
                    </p:grpSpPr>
                    <p:grpSp>
                      <p:nvGrpSpPr>
                        <p:cNvPr id="194583" name="Group 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4" y="1248"/>
                          <a:ext cx="3696" cy="2394"/>
                          <a:chOff x="144" y="1248"/>
                          <a:chExt cx="3696" cy="2394"/>
                        </a:xfrm>
                      </p:grpSpPr>
                      <p:grpSp>
                        <p:nvGrpSpPr>
                          <p:cNvPr id="194581" name="Group 2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4" y="1248"/>
                            <a:ext cx="3696" cy="2394"/>
                            <a:chOff x="144" y="1248"/>
                            <a:chExt cx="3696" cy="2394"/>
                          </a:xfrm>
                        </p:grpSpPr>
                        <p:grpSp>
                          <p:nvGrpSpPr>
                            <p:cNvPr id="194579" name="Group 1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4" y="1248"/>
                              <a:ext cx="3696" cy="2394"/>
                              <a:chOff x="144" y="1248"/>
                              <a:chExt cx="3696" cy="2394"/>
                            </a:xfrm>
                          </p:grpSpPr>
                          <p:sp>
                            <p:nvSpPr>
                              <p:cNvPr id="194575" name="Rectangle 1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44" y="3402"/>
                                <a:ext cx="3696" cy="24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alpha val="60001"/>
                                </a:schemeClr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94576" name="Rectangle 1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2" y="1248"/>
                                <a:ext cx="2544" cy="1938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alpha val="60001"/>
                                </a:schemeClr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194580" name="Rectangle 2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76" y="1872"/>
                              <a:ext cx="240" cy="1584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alpha val="60001"/>
                              </a:schemeClr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194582" name="Rectangle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22" y="3186"/>
                            <a:ext cx="1872" cy="288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alpha val="60001"/>
                            </a:schemeClr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94584" name="Rectangle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6" y="2292"/>
                          <a:ext cx="234" cy="1344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alpha val="60001"/>
                          </a:scheme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94587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14" y="2496"/>
                        <a:ext cx="432" cy="1104"/>
                      </a:xfrm>
                      <a:prstGeom prst="rect">
                        <a:avLst/>
                      </a:prstGeom>
                      <a:solidFill>
                        <a:schemeClr val="bg1">
                          <a:alpha val="60001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94589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46" y="2976"/>
                      <a:ext cx="288" cy="480"/>
                    </a:xfrm>
                    <a:prstGeom prst="rect">
                      <a:avLst/>
                    </a:prstGeom>
                    <a:solidFill>
                      <a:schemeClr val="bg1">
                        <a:alpha val="60001"/>
                      </a:scheme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459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3540" y="1200"/>
                    <a:ext cx="528" cy="1776"/>
                  </a:xfrm>
                  <a:prstGeom prst="rect">
                    <a:avLst/>
                  </a:prstGeom>
                  <a:solidFill>
                    <a:schemeClr val="bg1">
                      <a:alpha val="60001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4593" name="Rectangle 33"/>
                <p:cNvSpPr>
                  <a:spLocks noChangeArrowheads="1"/>
                </p:cNvSpPr>
                <p:nvPr/>
              </p:nvSpPr>
              <p:spPr bwMode="auto">
                <a:xfrm>
                  <a:off x="3348" y="1662"/>
                  <a:ext cx="204" cy="624"/>
                </a:xfrm>
                <a:prstGeom prst="rect">
                  <a:avLst/>
                </a:prstGeom>
                <a:solidFill>
                  <a:schemeClr val="bg1">
                    <a:alpha val="60001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4595" name="Rectangle 35"/>
              <p:cNvSpPr>
                <a:spLocks noChangeArrowheads="1"/>
              </p:cNvSpPr>
              <p:nvPr/>
            </p:nvSpPr>
            <p:spPr bwMode="auto">
              <a:xfrm>
                <a:off x="3138" y="1650"/>
                <a:ext cx="222" cy="432"/>
              </a:xfrm>
              <a:prstGeom prst="rect">
                <a:avLst/>
              </a:pr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597" name="Rectangle 37"/>
            <p:cNvSpPr>
              <a:spLocks noChangeArrowheads="1"/>
            </p:cNvSpPr>
            <p:nvPr/>
          </p:nvSpPr>
          <p:spPr bwMode="auto">
            <a:xfrm>
              <a:off x="2922" y="1668"/>
              <a:ext cx="246" cy="192"/>
            </a:xfrm>
            <a:prstGeom prst="rect">
              <a:avLst/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111224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 Nomenclature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4038600" cy="4572000"/>
          </a:xfrm>
        </p:spPr>
        <p:txBody>
          <a:bodyPr/>
          <a:lstStyle/>
          <a:p>
            <a:r>
              <a:rPr lang="en-US" sz="2800"/>
              <a:t>If the anion in the acid ends in -</a:t>
            </a:r>
            <a:r>
              <a:rPr lang="en-US" sz="2800" i="1">
                <a:solidFill>
                  <a:srgbClr val="000080"/>
                </a:solidFill>
              </a:rPr>
              <a:t>ate</a:t>
            </a:r>
            <a:r>
              <a:rPr lang="en-US" sz="2800"/>
              <a:t>, change the ending to -</a:t>
            </a:r>
            <a:r>
              <a:rPr lang="en-US" sz="2800" i="1">
                <a:solidFill>
                  <a:srgbClr val="000080"/>
                </a:solidFill>
              </a:rPr>
              <a:t>ic</a:t>
            </a:r>
            <a:r>
              <a:rPr lang="en-US" sz="2800" i="1">
                <a:solidFill>
                  <a:schemeClr val="accent2"/>
                </a:solidFill>
              </a:rPr>
              <a:t> </a:t>
            </a:r>
            <a:r>
              <a:rPr lang="en-US" sz="2800" i="1">
                <a:solidFill>
                  <a:srgbClr val="000080"/>
                </a:solidFill>
              </a:rPr>
              <a:t>acid</a:t>
            </a:r>
            <a:r>
              <a:rPr lang="en-US" sz="2800" i="1"/>
              <a:t>.</a:t>
            </a:r>
            <a:endParaRPr lang="en-US" sz="2800"/>
          </a:p>
          <a:p>
            <a:pPr lvl="1"/>
            <a:r>
              <a:rPr lang="en-US" sz="2400"/>
              <a:t>HClO</a:t>
            </a:r>
            <a:r>
              <a:rPr lang="en-US" sz="2400" baseline="-25000"/>
              <a:t>3</a:t>
            </a:r>
            <a:r>
              <a:rPr lang="en-US" sz="2400"/>
              <a:t>:  chloric acid</a:t>
            </a:r>
          </a:p>
          <a:p>
            <a:pPr lvl="1"/>
            <a:r>
              <a:rPr lang="en-US" sz="2400"/>
              <a:t>HClO</a:t>
            </a:r>
            <a:r>
              <a:rPr lang="en-US" sz="2400" baseline="-25000"/>
              <a:t>4</a:t>
            </a:r>
            <a:r>
              <a:rPr lang="en-US" sz="2400"/>
              <a:t>:  perchloric acid</a:t>
            </a:r>
          </a:p>
        </p:txBody>
      </p:sp>
      <p:pic>
        <p:nvPicPr>
          <p:cNvPr id="131081" name="Picture 9" descr="02_28a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3957638" cy="2740025"/>
          </a:xfrm>
        </p:spPr>
      </p:pic>
    </p:spTree>
    <p:extLst>
      <p:ext uri="{BB962C8B-B14F-4D97-AF65-F5344CB8AC3E}">
        <p14:creationId xmlns:p14="http://schemas.microsoft.com/office/powerpoint/2010/main" val="408964305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Nomenclature of Binary Compounds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981200"/>
            <a:ext cx="46482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less electronegative atom is usually listed first. </a:t>
            </a:r>
          </a:p>
          <a:p>
            <a:pPr>
              <a:lnSpc>
                <a:spcPct val="90000"/>
              </a:lnSpc>
            </a:pPr>
            <a:r>
              <a:rPr lang="en-US" sz="2800"/>
              <a:t>A prefix is used to denote the number of atoms of each element in the compound (</a:t>
            </a:r>
            <a:r>
              <a:rPr lang="en-US" sz="2800" i="1">
                <a:solidFill>
                  <a:srgbClr val="000080"/>
                </a:solidFill>
              </a:rPr>
              <a:t>mono</a:t>
            </a:r>
            <a:r>
              <a:rPr lang="en-US" sz="2800"/>
              <a:t>- is not used on the first element listed, however) .</a:t>
            </a:r>
          </a:p>
        </p:txBody>
      </p:sp>
      <p:pic>
        <p:nvPicPr>
          <p:cNvPr id="122889" name="Picture 9" descr="02_T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2286000"/>
            <a:ext cx="3570288" cy="3124200"/>
          </a:xfrm>
        </p:spPr>
      </p:pic>
    </p:spTree>
    <p:extLst>
      <p:ext uri="{BB962C8B-B14F-4D97-AF65-F5344CB8AC3E}">
        <p14:creationId xmlns:p14="http://schemas.microsoft.com/office/powerpoint/2010/main" val="134042990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Nomenclature of Binary Compounds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981200"/>
            <a:ext cx="4495800" cy="3733800"/>
          </a:xfrm>
        </p:spPr>
        <p:txBody>
          <a:bodyPr/>
          <a:lstStyle/>
          <a:p>
            <a:r>
              <a:rPr lang="en-US" sz="2800"/>
              <a:t>The ending on the more electronegative element is changed to -</a:t>
            </a:r>
            <a:r>
              <a:rPr lang="en-US" sz="2800" i="1">
                <a:solidFill>
                  <a:srgbClr val="000080"/>
                </a:solidFill>
              </a:rPr>
              <a:t>ide</a:t>
            </a:r>
            <a:r>
              <a:rPr lang="en-US" sz="2800" i="1"/>
              <a:t>.</a:t>
            </a:r>
          </a:p>
          <a:p>
            <a:endParaRPr lang="en-US" sz="2800"/>
          </a:p>
          <a:p>
            <a:pPr lvl="1">
              <a:lnSpc>
                <a:spcPct val="90000"/>
              </a:lnSpc>
            </a:pPr>
            <a:r>
              <a:rPr lang="en-US" sz="2400"/>
              <a:t>CO</a:t>
            </a:r>
            <a:r>
              <a:rPr lang="en-US" sz="2400" baseline="-25000"/>
              <a:t>2</a:t>
            </a:r>
            <a:r>
              <a:rPr lang="en-US" sz="2400"/>
              <a:t>: carbon dioxide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CCl</a:t>
            </a:r>
            <a:r>
              <a:rPr lang="en-US" sz="2400" baseline="-25000"/>
              <a:t>4</a:t>
            </a:r>
            <a:r>
              <a:rPr lang="en-US" sz="2400"/>
              <a:t>: carbon tetrachloride</a:t>
            </a:r>
          </a:p>
        </p:txBody>
      </p:sp>
      <p:pic>
        <p:nvPicPr>
          <p:cNvPr id="188420" name="Picture 4" descr="02_T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2286000"/>
            <a:ext cx="3570288" cy="3124200"/>
          </a:xfrm>
        </p:spPr>
      </p:pic>
    </p:spTree>
    <p:extLst>
      <p:ext uri="{BB962C8B-B14F-4D97-AF65-F5344CB8AC3E}">
        <p14:creationId xmlns:p14="http://schemas.microsoft.com/office/powerpoint/2010/main" val="28327697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Nomenclature of Binary Compounds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981200"/>
            <a:ext cx="449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If the prefix ends with </a:t>
            </a:r>
            <a:r>
              <a:rPr lang="en-US" sz="2800" i="1"/>
              <a:t>a</a:t>
            </a:r>
            <a:r>
              <a:rPr lang="en-US" sz="2800"/>
              <a:t> or </a:t>
            </a:r>
            <a:r>
              <a:rPr lang="en-US" sz="2800" i="1"/>
              <a:t>o</a:t>
            </a:r>
            <a:r>
              <a:rPr lang="en-US" sz="2800"/>
              <a:t> and the name of the element begins with a vowel, the two successive vowels are often elided into one.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N</a:t>
            </a:r>
            <a:r>
              <a:rPr lang="en-US" sz="2800" baseline="-25000"/>
              <a:t>2</a:t>
            </a:r>
            <a:r>
              <a:rPr lang="en-US" sz="2800"/>
              <a:t>O</a:t>
            </a:r>
            <a:r>
              <a:rPr lang="en-US" sz="2800" baseline="-25000"/>
              <a:t>5</a:t>
            </a:r>
            <a:r>
              <a:rPr lang="en-US" sz="2800"/>
              <a:t>:  dinitrogen pentoxide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</p:txBody>
      </p:sp>
      <p:pic>
        <p:nvPicPr>
          <p:cNvPr id="190468" name="Picture 4" descr="02_T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2286000"/>
            <a:ext cx="3570288" cy="3124200"/>
          </a:xfrm>
        </p:spPr>
      </p:pic>
    </p:spTree>
    <p:extLst>
      <p:ext uri="{BB962C8B-B14F-4D97-AF65-F5344CB8AC3E}">
        <p14:creationId xmlns:p14="http://schemas.microsoft.com/office/powerpoint/2010/main" val="188533564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Nomenclature of Organic Compounds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114800"/>
            <a:ext cx="7772400" cy="2743200"/>
          </a:xfrm>
        </p:spPr>
        <p:txBody>
          <a:bodyPr/>
          <a:lstStyle/>
          <a:p>
            <a:r>
              <a:rPr lang="en-US" sz="2800"/>
              <a:t>Organic chemistry is the study of carbon.</a:t>
            </a:r>
          </a:p>
          <a:p>
            <a:r>
              <a:rPr lang="en-US" sz="2800"/>
              <a:t>Organic chemistry has its own system of nomenclature.</a:t>
            </a:r>
          </a:p>
        </p:txBody>
      </p:sp>
      <p:pic>
        <p:nvPicPr>
          <p:cNvPr id="175110" name="Picture 6" descr="02_28-01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7775" y="1981200"/>
            <a:ext cx="6646863" cy="1752600"/>
          </a:xfrm>
        </p:spPr>
      </p:pic>
    </p:spTree>
    <p:extLst>
      <p:ext uri="{BB962C8B-B14F-4D97-AF65-F5344CB8AC3E}">
        <p14:creationId xmlns:p14="http://schemas.microsoft.com/office/powerpoint/2010/main" val="11199920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Nomenclature of Organic Compounds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114800"/>
            <a:ext cx="7772400" cy="2743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 simplest hydrocarbons (compounds containing only carbon and hydrogen) are </a:t>
            </a:r>
            <a:r>
              <a:rPr lang="en-US" sz="2800">
                <a:solidFill>
                  <a:srgbClr val="000080"/>
                </a:solidFill>
              </a:rPr>
              <a:t>alkanes</a:t>
            </a:r>
            <a:r>
              <a:rPr lang="en-US" sz="2800"/>
              <a:t>.</a:t>
            </a:r>
          </a:p>
        </p:txBody>
      </p:sp>
      <p:pic>
        <p:nvPicPr>
          <p:cNvPr id="192516" name="Picture 4" descr="02_28-01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7775" y="1981200"/>
            <a:ext cx="6646863" cy="1752600"/>
          </a:xfrm>
        </p:spPr>
      </p:pic>
    </p:spTree>
    <p:extLst>
      <p:ext uri="{BB962C8B-B14F-4D97-AF65-F5344CB8AC3E}">
        <p14:creationId xmlns:p14="http://schemas.microsoft.com/office/powerpoint/2010/main" val="84888876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Nomenclature of Organic Compounds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114800"/>
            <a:ext cx="7772400" cy="2743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 first part of the names above correspond to the number of carbons (</a:t>
            </a:r>
            <a:r>
              <a:rPr lang="en-US" sz="2800" i="1">
                <a:solidFill>
                  <a:srgbClr val="000080"/>
                </a:solidFill>
              </a:rPr>
              <a:t>meth</a:t>
            </a:r>
            <a:r>
              <a:rPr lang="en-US" sz="2800" i="1"/>
              <a:t>-</a:t>
            </a:r>
            <a:r>
              <a:rPr lang="en-US" sz="2800"/>
              <a:t> = 1, </a:t>
            </a:r>
            <a:r>
              <a:rPr lang="en-US" sz="2800" i="1">
                <a:solidFill>
                  <a:srgbClr val="000080"/>
                </a:solidFill>
              </a:rPr>
              <a:t>eth</a:t>
            </a:r>
            <a:r>
              <a:rPr lang="en-US" sz="2800" i="1"/>
              <a:t>-</a:t>
            </a:r>
            <a:r>
              <a:rPr lang="en-US" sz="2800"/>
              <a:t> = 2, </a:t>
            </a:r>
            <a:r>
              <a:rPr lang="en-US" sz="2800" i="1">
                <a:solidFill>
                  <a:srgbClr val="000080"/>
                </a:solidFill>
              </a:rPr>
              <a:t>prop</a:t>
            </a:r>
            <a:r>
              <a:rPr lang="en-US" sz="2800" i="1"/>
              <a:t>-</a:t>
            </a:r>
            <a:r>
              <a:rPr lang="en-US" sz="2800"/>
              <a:t> = 3, etc.).</a:t>
            </a:r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193540" name="Picture 4" descr="02_28-01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7775" y="1981200"/>
            <a:ext cx="6646863" cy="1752600"/>
          </a:xfrm>
        </p:spPr>
      </p:pic>
    </p:spTree>
    <p:extLst>
      <p:ext uri="{BB962C8B-B14F-4D97-AF65-F5344CB8AC3E}">
        <p14:creationId xmlns:p14="http://schemas.microsoft.com/office/powerpoint/2010/main" val="214090361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Nomenclature of Organic Compounds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733800"/>
            <a:ext cx="8382000" cy="3048000"/>
          </a:xfrm>
        </p:spPr>
        <p:txBody>
          <a:bodyPr/>
          <a:lstStyle/>
          <a:p>
            <a:r>
              <a:rPr lang="en-US" sz="2800"/>
              <a:t>When a hydrogen in an alkane is replaced with something else (a </a:t>
            </a:r>
            <a:r>
              <a:rPr lang="en-US" sz="2800">
                <a:solidFill>
                  <a:srgbClr val="000080"/>
                </a:solidFill>
              </a:rPr>
              <a:t>functional group</a:t>
            </a:r>
            <a:r>
              <a:rPr lang="en-US" sz="2800"/>
              <a:t>, like -OH in the compounds above), the name is derived from the name of the alkane.</a:t>
            </a:r>
          </a:p>
          <a:p>
            <a:r>
              <a:rPr lang="en-US" sz="2800"/>
              <a:t>The ending denotes the type of compound.</a:t>
            </a:r>
          </a:p>
          <a:p>
            <a:pPr lvl="1"/>
            <a:r>
              <a:rPr lang="en-US" sz="2400"/>
              <a:t>An</a:t>
            </a:r>
            <a:r>
              <a:rPr lang="en-US" sz="2400">
                <a:solidFill>
                  <a:srgbClr val="000080"/>
                </a:solidFill>
              </a:rPr>
              <a:t> alcohol</a:t>
            </a:r>
            <a:r>
              <a:rPr lang="en-US" sz="2400"/>
              <a:t> ends in -</a:t>
            </a:r>
            <a:r>
              <a:rPr lang="en-US" sz="2400" i="1"/>
              <a:t>ol</a:t>
            </a:r>
            <a:r>
              <a:rPr lang="en-US" sz="2400"/>
              <a:t>.</a:t>
            </a:r>
          </a:p>
        </p:txBody>
      </p:sp>
      <p:pic>
        <p:nvPicPr>
          <p:cNvPr id="178182" name="Picture 6" descr="02_28-02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313" y="1752600"/>
            <a:ext cx="7189787" cy="1828800"/>
          </a:xfrm>
        </p:spPr>
      </p:pic>
    </p:spTree>
    <p:extLst>
      <p:ext uri="{BB962C8B-B14F-4D97-AF65-F5344CB8AC3E}">
        <p14:creationId xmlns:p14="http://schemas.microsoft.com/office/powerpoint/2010/main" val="411691536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Periodic Table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1905000"/>
            <a:ext cx="2667000" cy="3733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Metals are on the left side of the chart.</a:t>
            </a: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228600" y="3276600"/>
            <a:ext cx="3276600" cy="1143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914400" y="4495800"/>
            <a:ext cx="34290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152400" y="3048000"/>
            <a:ext cx="685800" cy="228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2895600" y="3048000"/>
            <a:ext cx="304800" cy="228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3505200" y="3733800"/>
            <a:ext cx="457200" cy="228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3505200" y="3962400"/>
            <a:ext cx="457200" cy="228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3733800" y="4191000"/>
            <a:ext cx="457200" cy="228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9" name="Rectangle 11"/>
          <p:cNvSpPr>
            <a:spLocks noChangeArrowheads="1"/>
          </p:cNvSpPr>
          <p:nvPr/>
        </p:nvSpPr>
        <p:spPr bwMode="auto">
          <a:xfrm>
            <a:off x="3733800" y="3962400"/>
            <a:ext cx="457200" cy="228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20" name="Rectangle 12"/>
          <p:cNvSpPr>
            <a:spLocks noChangeArrowheads="1"/>
          </p:cNvSpPr>
          <p:nvPr/>
        </p:nvSpPr>
        <p:spPr bwMode="auto">
          <a:xfrm>
            <a:off x="3028950" y="3000375"/>
            <a:ext cx="228600" cy="228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3505200" y="3505200"/>
            <a:ext cx="228600" cy="228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6622" name="Picture 14" descr="02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981200"/>
            <a:ext cx="6096000" cy="3962400"/>
          </a:xfrm>
        </p:spPr>
      </p:pic>
      <p:grpSp>
        <p:nvGrpSpPr>
          <p:cNvPr id="196634" name="Group 26"/>
          <p:cNvGrpSpPr>
            <a:grpSpLocks/>
          </p:cNvGrpSpPr>
          <p:nvPr/>
        </p:nvGrpSpPr>
        <p:grpSpPr bwMode="auto">
          <a:xfrm>
            <a:off x="152400" y="1981200"/>
            <a:ext cx="6162675" cy="3857625"/>
            <a:chOff x="96" y="1248"/>
            <a:chExt cx="3882" cy="2430"/>
          </a:xfrm>
        </p:grpSpPr>
        <p:grpSp>
          <p:nvGrpSpPr>
            <p:cNvPr id="196632" name="Group 24"/>
            <p:cNvGrpSpPr>
              <a:grpSpLocks/>
            </p:cNvGrpSpPr>
            <p:nvPr/>
          </p:nvGrpSpPr>
          <p:grpSpPr bwMode="auto">
            <a:xfrm>
              <a:off x="96" y="1248"/>
              <a:ext cx="3882" cy="2430"/>
              <a:chOff x="96" y="1248"/>
              <a:chExt cx="3882" cy="2430"/>
            </a:xfrm>
          </p:grpSpPr>
          <p:grpSp>
            <p:nvGrpSpPr>
              <p:cNvPr id="196630" name="Group 22"/>
              <p:cNvGrpSpPr>
                <a:grpSpLocks/>
              </p:cNvGrpSpPr>
              <p:nvPr/>
            </p:nvGrpSpPr>
            <p:grpSpPr bwMode="auto">
              <a:xfrm>
                <a:off x="96" y="1248"/>
                <a:ext cx="3882" cy="2430"/>
                <a:chOff x="96" y="1248"/>
                <a:chExt cx="3882" cy="2430"/>
              </a:xfrm>
            </p:grpSpPr>
            <p:grpSp>
              <p:nvGrpSpPr>
                <p:cNvPr id="196628" name="Group 20"/>
                <p:cNvGrpSpPr>
                  <a:grpSpLocks/>
                </p:cNvGrpSpPr>
                <p:nvPr/>
              </p:nvGrpSpPr>
              <p:grpSpPr bwMode="auto">
                <a:xfrm>
                  <a:off x="96" y="1248"/>
                  <a:ext cx="3882" cy="2430"/>
                  <a:chOff x="96" y="1248"/>
                  <a:chExt cx="3882" cy="2430"/>
                </a:xfrm>
              </p:grpSpPr>
              <p:grpSp>
                <p:nvGrpSpPr>
                  <p:cNvPr id="19662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96" y="1422"/>
                    <a:ext cx="750" cy="2256"/>
                    <a:chOff x="96" y="1422"/>
                    <a:chExt cx="750" cy="2256"/>
                  </a:xfrm>
                </p:grpSpPr>
                <p:sp>
                  <p:nvSpPr>
                    <p:cNvPr id="196624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" y="1422"/>
                      <a:ext cx="384" cy="240"/>
                    </a:xfrm>
                    <a:prstGeom prst="rect">
                      <a:avLst/>
                    </a:prstGeom>
                    <a:solidFill>
                      <a:schemeClr val="bg1">
                        <a:alpha val="60001"/>
                      </a:scheme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625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" y="3198"/>
                      <a:ext cx="720" cy="480"/>
                    </a:xfrm>
                    <a:prstGeom prst="rect">
                      <a:avLst/>
                    </a:prstGeom>
                    <a:solidFill>
                      <a:schemeClr val="bg1">
                        <a:alpha val="60001"/>
                      </a:scheme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662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3546" y="1248"/>
                    <a:ext cx="432" cy="1680"/>
                  </a:xfrm>
                  <a:prstGeom prst="rect">
                    <a:avLst/>
                  </a:prstGeom>
                  <a:solidFill>
                    <a:schemeClr val="bg1">
                      <a:alpha val="60001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629" name="Rectangle 21"/>
                <p:cNvSpPr>
                  <a:spLocks noChangeArrowheads="1"/>
                </p:cNvSpPr>
                <p:nvPr/>
              </p:nvSpPr>
              <p:spPr bwMode="auto">
                <a:xfrm>
                  <a:off x="3120" y="1668"/>
                  <a:ext cx="432" cy="816"/>
                </a:xfrm>
                <a:prstGeom prst="rect">
                  <a:avLst/>
                </a:prstGeom>
                <a:solidFill>
                  <a:schemeClr val="bg1">
                    <a:alpha val="60001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6631" name="Rectangle 23"/>
              <p:cNvSpPr>
                <a:spLocks noChangeArrowheads="1"/>
              </p:cNvSpPr>
              <p:nvPr/>
            </p:nvSpPr>
            <p:spPr bwMode="auto">
              <a:xfrm>
                <a:off x="2922" y="1668"/>
                <a:ext cx="204" cy="624"/>
              </a:xfrm>
              <a:prstGeom prst="rect">
                <a:avLst/>
              </a:pr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6633" name="Rectangle 25"/>
            <p:cNvSpPr>
              <a:spLocks noChangeArrowheads="1"/>
            </p:cNvSpPr>
            <p:nvPr/>
          </p:nvSpPr>
          <p:spPr bwMode="auto">
            <a:xfrm>
              <a:off x="2688" y="1668"/>
              <a:ext cx="240" cy="192"/>
            </a:xfrm>
            <a:prstGeom prst="rect">
              <a:avLst/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616536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Formulas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371600"/>
            <a:ext cx="4572000" cy="3733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 subscript to the right of the symbol of an element tells the number of atoms of that element in one molecule of the compound.</a:t>
            </a:r>
          </a:p>
        </p:txBody>
      </p:sp>
      <p:pic>
        <p:nvPicPr>
          <p:cNvPr id="81932" name="Picture 12" descr="02_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2443163" cy="4876800"/>
          </a:xfrm>
        </p:spPr>
      </p:pic>
    </p:spTree>
    <p:extLst>
      <p:ext uri="{BB962C8B-B14F-4D97-AF65-F5344CB8AC3E}">
        <p14:creationId xmlns:p14="http://schemas.microsoft.com/office/powerpoint/2010/main" val="428749686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Formulas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371600"/>
            <a:ext cx="4572000" cy="3733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Molecular compounds are composed of molecules and almost always contain only nonmetals.</a:t>
            </a:r>
          </a:p>
        </p:txBody>
      </p:sp>
      <p:pic>
        <p:nvPicPr>
          <p:cNvPr id="186372" name="Picture 4" descr="02_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2443163" cy="4876800"/>
          </a:xfrm>
        </p:spPr>
      </p:pic>
    </p:spTree>
    <p:extLst>
      <p:ext uri="{BB962C8B-B14F-4D97-AF65-F5344CB8AC3E}">
        <p14:creationId xmlns:p14="http://schemas.microsoft.com/office/powerpoint/2010/main" val="9700999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Diatomic Molecules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495800"/>
            <a:ext cx="7772400" cy="1371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These seven elements occur naturally as molecules containing two atoms.</a:t>
            </a:r>
          </a:p>
        </p:txBody>
      </p:sp>
      <p:pic>
        <p:nvPicPr>
          <p:cNvPr id="85002" name="Picture 10" descr="02_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1100" y="1524000"/>
            <a:ext cx="6781800" cy="2690813"/>
          </a:xfrm>
        </p:spPr>
      </p:pic>
    </p:spTree>
    <p:extLst>
      <p:ext uri="{BB962C8B-B14F-4D97-AF65-F5344CB8AC3E}">
        <p14:creationId xmlns:p14="http://schemas.microsoft.com/office/powerpoint/2010/main" val="315382751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Formulas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Empirical formulas give the lowest whole-number ratio of atoms of each element in a compound.</a:t>
            </a:r>
          </a:p>
          <a:p>
            <a:r>
              <a:rPr lang="en-US"/>
              <a:t>Molecular formulas give the exact number of atoms of each element in a compound.</a:t>
            </a:r>
          </a:p>
        </p:txBody>
      </p:sp>
    </p:spTree>
    <p:extLst>
      <p:ext uri="{BB962C8B-B14F-4D97-AF65-F5344CB8AC3E}">
        <p14:creationId xmlns:p14="http://schemas.microsoft.com/office/powerpoint/2010/main" val="1702626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Formulas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981200"/>
            <a:ext cx="5105400" cy="4114800"/>
          </a:xfrm>
        </p:spPr>
        <p:txBody>
          <a:bodyPr/>
          <a:lstStyle/>
          <a:p>
            <a:r>
              <a:rPr lang="en-US" sz="2800"/>
              <a:t>Structural formulas show the order in which atoms are bonded.</a:t>
            </a:r>
          </a:p>
          <a:p>
            <a:r>
              <a:rPr lang="en-US" sz="2800"/>
              <a:t>Perspective drawings also show the three-dimensional array of atoms in a compound.</a:t>
            </a:r>
          </a:p>
        </p:txBody>
      </p:sp>
      <p:pic>
        <p:nvPicPr>
          <p:cNvPr id="88071" name="Picture 7" descr="02_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2376488" cy="4576763"/>
          </a:xfrm>
        </p:spPr>
      </p:pic>
    </p:spTree>
    <p:extLst>
      <p:ext uri="{BB962C8B-B14F-4D97-AF65-F5344CB8AC3E}">
        <p14:creationId xmlns:p14="http://schemas.microsoft.com/office/powerpoint/2010/main" val="95335331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886200"/>
            <a:ext cx="7772400" cy="2743200"/>
          </a:xfrm>
        </p:spPr>
        <p:txBody>
          <a:bodyPr/>
          <a:lstStyle/>
          <a:p>
            <a:r>
              <a:rPr lang="en-US" sz="2800"/>
              <a:t>When atoms lose or gain electrons, they become ions.</a:t>
            </a:r>
          </a:p>
          <a:p>
            <a:pPr lvl="1"/>
            <a:r>
              <a:rPr lang="en-US" sz="2400"/>
              <a:t>Cations are positive and are formed by elements on the left side of the periodic chart.</a:t>
            </a:r>
          </a:p>
          <a:p>
            <a:pPr lvl="1"/>
            <a:r>
              <a:rPr lang="en-US" sz="2400"/>
              <a:t>Anions are negative and are formed by elements on the right side of the periodic chart.</a:t>
            </a:r>
          </a:p>
        </p:txBody>
      </p:sp>
      <p:pic>
        <p:nvPicPr>
          <p:cNvPr id="90124" name="Picture 12" descr="02_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5" y="1219200"/>
            <a:ext cx="6049963" cy="2589213"/>
          </a:xfrm>
        </p:spPr>
      </p:pic>
    </p:spTree>
    <p:extLst>
      <p:ext uri="{BB962C8B-B14F-4D97-AF65-F5344CB8AC3E}">
        <p14:creationId xmlns:p14="http://schemas.microsoft.com/office/powerpoint/2010/main" val="47328839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941</Words>
  <Application>Microsoft Macintosh PowerPoint</Application>
  <PresentationFormat>On-screen Show (4:3)</PresentationFormat>
  <Paragraphs>141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Periodic Table</vt:lpstr>
      <vt:lpstr>Periodic Table</vt:lpstr>
      <vt:lpstr>Periodic Table</vt:lpstr>
      <vt:lpstr>Chemical Formulas</vt:lpstr>
      <vt:lpstr>Chemical Formulas</vt:lpstr>
      <vt:lpstr>Diatomic Molecules</vt:lpstr>
      <vt:lpstr>Types of Formulas</vt:lpstr>
      <vt:lpstr>Types of Formulas</vt:lpstr>
      <vt:lpstr>Ions</vt:lpstr>
      <vt:lpstr>Ionic Bonds</vt:lpstr>
      <vt:lpstr>Writing Formulas</vt:lpstr>
      <vt:lpstr>Common Cations</vt:lpstr>
      <vt:lpstr>Common Anions</vt:lpstr>
      <vt:lpstr>Inorganic Nomenclature</vt:lpstr>
      <vt:lpstr>Patterns in Oxyanion Nomenclature</vt:lpstr>
      <vt:lpstr>Patterns in Oxyanion Nomenclature</vt:lpstr>
      <vt:lpstr>Patterns in Oxyanion Nomenclature</vt:lpstr>
      <vt:lpstr>Acid Nomenclature</vt:lpstr>
      <vt:lpstr>Acid Nomenclature</vt:lpstr>
      <vt:lpstr>Acid Nomenclature</vt:lpstr>
      <vt:lpstr>Nomenclature of Binary Compounds</vt:lpstr>
      <vt:lpstr>Nomenclature of Binary Compounds</vt:lpstr>
      <vt:lpstr>Nomenclature of Binary Compounds</vt:lpstr>
      <vt:lpstr>Nomenclature of Organic Compounds</vt:lpstr>
      <vt:lpstr>Nomenclature of Organic Compounds</vt:lpstr>
      <vt:lpstr>Nomenclature of Organic Compounds</vt:lpstr>
      <vt:lpstr>Nomenclature of Organic Compounds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Table</dc:title>
  <dc:creator>Software Manager</dc:creator>
  <cp:lastModifiedBy>Software Manager</cp:lastModifiedBy>
  <cp:revision>2</cp:revision>
  <dcterms:created xsi:type="dcterms:W3CDTF">2014-01-14T00:02:11Z</dcterms:created>
  <dcterms:modified xsi:type="dcterms:W3CDTF">2014-01-14T00:02:56Z</dcterms:modified>
</cp:coreProperties>
</file>