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-9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635EEFB-C9EB-4041-9587-6C2B777A9F3A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20E6E0C7-EE36-EF4C-B631-C1A86EF7D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EEFB-C9EB-4041-9587-6C2B777A9F3A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E0C7-EE36-EF4C-B631-C1A86EF7D3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EEFB-C9EB-4041-9587-6C2B777A9F3A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E0C7-EE36-EF4C-B631-C1A86EF7D3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EEFB-C9EB-4041-9587-6C2B777A9F3A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E0C7-EE36-EF4C-B631-C1A86EF7D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EEFB-C9EB-4041-9587-6C2B777A9F3A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E0C7-EE36-EF4C-B631-C1A86EF7D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EEFB-C9EB-4041-9587-6C2B777A9F3A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E0C7-EE36-EF4C-B631-C1A86EF7D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9635EEFB-C9EB-4041-9587-6C2B777A9F3A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E0C7-EE36-EF4C-B631-C1A86EF7D3F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EEFB-C9EB-4041-9587-6C2B777A9F3A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E0C7-EE36-EF4C-B631-C1A86EF7D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EEFB-C9EB-4041-9587-6C2B777A9F3A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E0C7-EE36-EF4C-B631-C1A86EF7D3F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EEFB-C9EB-4041-9587-6C2B777A9F3A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E0C7-EE36-EF4C-B631-C1A86EF7D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EEFB-C9EB-4041-9587-6C2B777A9F3A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E0C7-EE36-EF4C-B631-C1A86EF7D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9635EEFB-C9EB-4041-9587-6C2B777A9F3A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E0C7-EE36-EF4C-B631-C1A86EF7D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9635EEFB-C9EB-4041-9587-6C2B777A9F3A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20E6E0C7-EE36-EF4C-B631-C1A86EF7D3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9635EEFB-C9EB-4041-9587-6C2B777A9F3A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20E6E0C7-EE36-EF4C-B631-C1A86EF7D3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9635EEFB-C9EB-4041-9587-6C2B777A9F3A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E0C7-EE36-EF4C-B631-C1A86EF7D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20E6E0C7-EE36-EF4C-B631-C1A86EF7D3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EEFB-C9EB-4041-9587-6C2B777A9F3A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E0C7-EE36-EF4C-B631-C1A86EF7D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EEFB-C9EB-4041-9587-6C2B777A9F3A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E0C7-EE36-EF4C-B631-C1A86EF7D3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5EEFB-C9EB-4041-9587-6C2B777A9F3A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6E0C7-EE36-EF4C-B631-C1A86EF7D3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9635EEFB-C9EB-4041-9587-6C2B777A9F3A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20E6E0C7-EE36-EF4C-B631-C1A86EF7D3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  <p:sldLayoutId id="2147483708" r:id="rId18"/>
    <p:sldLayoutId id="214748370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Quantifying Heat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Math!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14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8056231" cy="3916363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/>
              <a:t>   	     </a:t>
            </a:r>
            <a:r>
              <a:rPr lang="en-US" sz="4000" b="1" dirty="0" smtClean="0"/>
              <a:t> q = </a:t>
            </a:r>
            <a:r>
              <a:rPr lang="en-US" sz="4000" b="1" dirty="0" err="1" smtClean="0"/>
              <a:t>mCΔT</a:t>
            </a:r>
            <a:endParaRPr lang="en-US" sz="4000" b="1" dirty="0" smtClean="0"/>
          </a:p>
          <a:p>
            <a:pPr lvl="1"/>
            <a:endParaRPr lang="en-US" dirty="0"/>
          </a:p>
          <a:p>
            <a:pPr marL="2286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cxnSp>
        <p:nvCxnSpPr>
          <p:cNvPr id="5" name="Curved Connector 4"/>
          <p:cNvCxnSpPr/>
          <p:nvPr/>
        </p:nvCxnSpPr>
        <p:spPr>
          <a:xfrm rot="5400000">
            <a:off x="1287631" y="2933656"/>
            <a:ext cx="1199341" cy="1023023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urved Connector 6"/>
          <p:cNvCxnSpPr/>
          <p:nvPr/>
        </p:nvCxnSpPr>
        <p:spPr>
          <a:xfrm rot="5400000">
            <a:off x="1810933" y="3680307"/>
            <a:ext cx="2410441" cy="928952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/>
          <p:nvPr/>
        </p:nvCxnSpPr>
        <p:spPr>
          <a:xfrm rot="16200000" flipH="1">
            <a:off x="3474797" y="3439266"/>
            <a:ext cx="1787255" cy="787845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/>
          <p:nvPr/>
        </p:nvCxnSpPr>
        <p:spPr>
          <a:xfrm>
            <a:off x="4609481" y="2845497"/>
            <a:ext cx="940711" cy="540879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7199" y="4091871"/>
            <a:ext cx="1483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heat energy – measured in joules (J)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1940215" y="5397037"/>
            <a:ext cx="14581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mass - measured in grams (g)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3798119" y="4922868"/>
            <a:ext cx="29749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h</a:t>
            </a:r>
            <a:r>
              <a:rPr lang="en-US" sz="1600" dirty="0" smtClean="0"/>
              <a:t>eat capacity – how much heat a substance can hold, measured in joules/</a:t>
            </a:r>
            <a:r>
              <a:rPr lang="en-US" sz="1600" dirty="0" err="1" smtClean="0"/>
              <a:t>gram</a:t>
            </a:r>
            <a:r>
              <a:rPr lang="en-US" sz="1600" dirty="0" err="1" smtClean="0"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z="1600" dirty="0" err="1" smtClean="0">
                <a:sym typeface="Wingdings"/>
              </a:rPr>
              <a:t>degrees</a:t>
            </a:r>
            <a:r>
              <a:rPr lang="en-US" sz="1600" dirty="0" smtClean="0">
                <a:sym typeface="Wingdings"/>
              </a:rPr>
              <a:t> Celsius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5550192" y="3014653"/>
            <a:ext cx="25281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</a:t>
            </a:r>
            <a:r>
              <a:rPr lang="en-US" sz="1600" dirty="0" smtClean="0"/>
              <a:t>hange in temperature, measured in °C </a:t>
            </a:r>
            <a:endParaRPr lang="en-US" sz="1600" dirty="0"/>
          </a:p>
          <a:p>
            <a:r>
              <a:rPr lang="en-US" sz="1600" b="1" dirty="0" smtClean="0"/>
              <a:t>ΔT =  </a:t>
            </a:r>
            <a:r>
              <a:rPr lang="en-US" sz="1600" b="1" dirty="0" err="1" smtClean="0"/>
              <a:t>T</a:t>
            </a:r>
            <a:r>
              <a:rPr lang="en-US" sz="1600" b="1" baseline="-25000" dirty="0" err="1" smtClean="0"/>
              <a:t>final</a:t>
            </a:r>
            <a:r>
              <a:rPr lang="en-US" sz="1600" b="1" dirty="0" smtClean="0"/>
              <a:t> – </a:t>
            </a:r>
            <a:r>
              <a:rPr lang="en-US" sz="1600" b="1" dirty="0" err="1" smtClean="0"/>
              <a:t>T</a:t>
            </a:r>
            <a:r>
              <a:rPr lang="en-US" sz="1600" b="1" baseline="-25000" dirty="0" err="1" smtClean="0"/>
              <a:t>initial</a:t>
            </a:r>
            <a:r>
              <a:rPr lang="en-US" sz="1600" b="1" baseline="-25000" dirty="0" smtClean="0"/>
              <a:t> 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61889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Units for heat (q)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food tells us the amount of energy in units of Calories. . . .</a:t>
            </a:r>
          </a:p>
          <a:p>
            <a:endParaRPr lang="en-US" dirty="0"/>
          </a:p>
          <a:p>
            <a:r>
              <a:rPr lang="en-US" dirty="0" smtClean="0"/>
              <a:t>Calories are kilocalories (</a:t>
            </a:r>
            <a:r>
              <a:rPr lang="en-US" b="1" dirty="0" smtClean="0"/>
              <a:t>1 Cal = 1000cal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SI unit for energy is Joules (J)</a:t>
            </a:r>
          </a:p>
          <a:p>
            <a:r>
              <a:rPr lang="en-US" b="1" dirty="0" smtClean="0"/>
              <a:t>1 </a:t>
            </a:r>
            <a:r>
              <a:rPr lang="en-US" b="1" dirty="0" err="1" smtClean="0"/>
              <a:t>cal</a:t>
            </a:r>
            <a:r>
              <a:rPr lang="en-US" b="1" dirty="0" smtClean="0"/>
              <a:t> = 4.184 J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Let’s do some quick conversions.</a:t>
            </a:r>
            <a:endParaRPr lang="en-US" b="1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631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 dirty="0" smtClean="0"/>
              <a:t>How can you tell if a process is endothermic or exothermic?</a:t>
            </a:r>
            <a:endParaRPr lang="en-US" sz="27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Endothermic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/>
          <a:lstStyle/>
          <a:p>
            <a:r>
              <a:rPr lang="en-US" dirty="0" smtClean="0"/>
              <a:t>q is a positive number</a:t>
            </a:r>
          </a:p>
          <a:p>
            <a:endParaRPr lang="en-US" dirty="0"/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The final temperature is higher than the initial temperature- we added heat to the system.</a:t>
            </a:r>
          </a:p>
          <a:p>
            <a:pPr lvl="1"/>
            <a:r>
              <a:rPr lang="en-US" b="1" dirty="0"/>
              <a:t>ΔT =  </a:t>
            </a:r>
            <a:r>
              <a:rPr lang="en-US" b="1" dirty="0" err="1"/>
              <a:t>T</a:t>
            </a:r>
            <a:r>
              <a:rPr lang="en-US" b="1" baseline="-25000" dirty="0" err="1"/>
              <a:t>final</a:t>
            </a:r>
            <a:r>
              <a:rPr lang="en-US" b="1" dirty="0"/>
              <a:t> – </a:t>
            </a:r>
            <a:r>
              <a:rPr lang="en-US" b="1" dirty="0" err="1"/>
              <a:t>T</a:t>
            </a:r>
            <a:r>
              <a:rPr lang="en-US" b="1" baseline="-25000" dirty="0" err="1"/>
              <a:t>initial</a:t>
            </a:r>
            <a:r>
              <a:rPr lang="en-US" b="1" baseline="-25000" dirty="0"/>
              <a:t> </a:t>
            </a:r>
            <a:endParaRPr lang="en-US" b="1" dirty="0"/>
          </a:p>
          <a:p>
            <a:pPr lvl="1"/>
            <a:endParaRPr lang="en-US" dirty="0" smtClean="0"/>
          </a:p>
          <a:p>
            <a:pPr marL="228600" lvl="1" indent="0">
              <a:buNone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Exothermic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q is a negative number</a:t>
            </a:r>
          </a:p>
          <a:p>
            <a:endParaRPr lang="en-US" dirty="0"/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The final temperature is lower than the initial temperature- heat was given off from the system.</a:t>
            </a:r>
          </a:p>
          <a:p>
            <a:pPr lvl="1"/>
            <a:r>
              <a:rPr lang="en-US" b="1" dirty="0"/>
              <a:t>ΔT =  </a:t>
            </a:r>
            <a:r>
              <a:rPr lang="en-US" b="1" dirty="0" err="1"/>
              <a:t>T</a:t>
            </a:r>
            <a:r>
              <a:rPr lang="en-US" b="1" baseline="-25000" dirty="0" err="1"/>
              <a:t>final</a:t>
            </a:r>
            <a:r>
              <a:rPr lang="en-US" b="1" dirty="0"/>
              <a:t> – </a:t>
            </a:r>
            <a:r>
              <a:rPr lang="en-US" b="1" dirty="0" err="1"/>
              <a:t>T</a:t>
            </a:r>
            <a:r>
              <a:rPr lang="en-US" b="1" baseline="-25000" dirty="0" err="1"/>
              <a:t>initial</a:t>
            </a:r>
            <a:r>
              <a:rPr lang="en-US" b="1" baseline="-25000" dirty="0"/>
              <a:t> </a:t>
            </a:r>
            <a:endParaRPr lang="en-US" b="1" dirty="0"/>
          </a:p>
          <a:p>
            <a:pPr marL="228600" lvl="1" indent="0"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80502" y="6117263"/>
            <a:ext cx="3197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Let’s solve some problems!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9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18</TotalTime>
  <Words>182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Plaza</vt:lpstr>
      <vt:lpstr>Quantifying Heat</vt:lpstr>
      <vt:lpstr>Equation</vt:lpstr>
      <vt:lpstr>Units for heat (q)</vt:lpstr>
      <vt:lpstr>How can you tell if a process is endothermic or exothermic?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Quantifying Heat</dc:title>
  <dc:creator>Software Manager</dc:creator>
  <cp:lastModifiedBy>Kara Harris</cp:lastModifiedBy>
  <cp:revision>7</cp:revision>
  <dcterms:created xsi:type="dcterms:W3CDTF">2012-04-17T01:43:38Z</dcterms:created>
  <dcterms:modified xsi:type="dcterms:W3CDTF">2012-04-17T14:39:09Z</dcterms:modified>
</cp:coreProperties>
</file>